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tags/tag29.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49"/>
  </p:notesMasterIdLst>
  <p:handoutMasterIdLst>
    <p:handoutMasterId r:id="rId50"/>
  </p:handoutMasterIdLst>
  <p:sldIdLst>
    <p:sldId id="383" r:id="rId2"/>
    <p:sldId id="429" r:id="rId3"/>
    <p:sldId id="433" r:id="rId4"/>
    <p:sldId id="461" r:id="rId5"/>
    <p:sldId id="395" r:id="rId6"/>
    <p:sldId id="393" r:id="rId7"/>
    <p:sldId id="396" r:id="rId8"/>
    <p:sldId id="484" r:id="rId9"/>
    <p:sldId id="437" r:id="rId10"/>
    <p:sldId id="402" r:id="rId11"/>
    <p:sldId id="432" r:id="rId12"/>
    <p:sldId id="485" r:id="rId13"/>
    <p:sldId id="486" r:id="rId14"/>
    <p:sldId id="487" r:id="rId15"/>
    <p:sldId id="488" r:id="rId16"/>
    <p:sldId id="399" r:id="rId17"/>
    <p:sldId id="458" r:id="rId18"/>
    <p:sldId id="459" r:id="rId19"/>
    <p:sldId id="460" r:id="rId20"/>
    <p:sldId id="413" r:id="rId21"/>
    <p:sldId id="489" r:id="rId22"/>
    <p:sldId id="462" r:id="rId23"/>
    <p:sldId id="463" r:id="rId24"/>
    <p:sldId id="464" r:id="rId25"/>
    <p:sldId id="490" r:id="rId26"/>
    <p:sldId id="465" r:id="rId27"/>
    <p:sldId id="466" r:id="rId28"/>
    <p:sldId id="467" r:id="rId29"/>
    <p:sldId id="468" r:id="rId30"/>
    <p:sldId id="470" r:id="rId31"/>
    <p:sldId id="491" r:id="rId32"/>
    <p:sldId id="469" r:id="rId33"/>
    <p:sldId id="492" r:id="rId34"/>
    <p:sldId id="471" r:id="rId35"/>
    <p:sldId id="473" r:id="rId36"/>
    <p:sldId id="474" r:id="rId37"/>
    <p:sldId id="475" r:id="rId38"/>
    <p:sldId id="476" r:id="rId39"/>
    <p:sldId id="477" r:id="rId40"/>
    <p:sldId id="493" r:id="rId41"/>
    <p:sldId id="478" r:id="rId42"/>
    <p:sldId id="479" r:id="rId43"/>
    <p:sldId id="480" r:id="rId44"/>
    <p:sldId id="494" r:id="rId45"/>
    <p:sldId id="495" r:id="rId46"/>
    <p:sldId id="496" r:id="rId47"/>
    <p:sldId id="286" r:id="rId48"/>
  </p:sldIdLst>
  <p:sldSz cx="9144000" cy="5143500" type="screen16x9"/>
  <p:notesSz cx="6858000" cy="9144000"/>
  <p:defaultTextStyle>
    <a:defPPr>
      <a:defRPr lang="zh-CN"/>
    </a:defPPr>
    <a:lvl1pPr algn="l" rtl="0" eaLnBrk="0" fontAlgn="base" hangingPunct="0">
      <a:spcBef>
        <a:spcPct val="0"/>
      </a:spcBef>
      <a:spcAft>
        <a:spcPct val="0"/>
      </a:spcAft>
      <a:defRPr kern="1200">
        <a:solidFill>
          <a:schemeClr val="tx1"/>
        </a:solidFill>
        <a:latin typeface="Arial" pitchFamily="34" charset="0"/>
        <a:ea typeface="黑体" pitchFamily="49"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黑体" pitchFamily="49"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黑体" pitchFamily="49"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黑体" pitchFamily="49"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黑体" pitchFamily="49" charset="-122"/>
        <a:cs typeface="+mn-cs"/>
      </a:defRPr>
    </a:lvl5pPr>
    <a:lvl6pPr marL="2286000" algn="l" defTabSz="914400" rtl="0" eaLnBrk="1" latinLnBrk="0" hangingPunct="1">
      <a:defRPr kern="1200">
        <a:solidFill>
          <a:schemeClr val="tx1"/>
        </a:solidFill>
        <a:latin typeface="Arial" pitchFamily="34" charset="0"/>
        <a:ea typeface="黑体" pitchFamily="49" charset="-122"/>
        <a:cs typeface="+mn-cs"/>
      </a:defRPr>
    </a:lvl6pPr>
    <a:lvl7pPr marL="2743200" algn="l" defTabSz="914400" rtl="0" eaLnBrk="1" latinLnBrk="0" hangingPunct="1">
      <a:defRPr kern="1200">
        <a:solidFill>
          <a:schemeClr val="tx1"/>
        </a:solidFill>
        <a:latin typeface="Arial" pitchFamily="34" charset="0"/>
        <a:ea typeface="黑体" pitchFamily="49" charset="-122"/>
        <a:cs typeface="+mn-cs"/>
      </a:defRPr>
    </a:lvl7pPr>
    <a:lvl8pPr marL="3200400" algn="l" defTabSz="914400" rtl="0" eaLnBrk="1" latinLnBrk="0" hangingPunct="1">
      <a:defRPr kern="1200">
        <a:solidFill>
          <a:schemeClr val="tx1"/>
        </a:solidFill>
        <a:latin typeface="Arial" pitchFamily="34" charset="0"/>
        <a:ea typeface="黑体" pitchFamily="49" charset="-122"/>
        <a:cs typeface="+mn-cs"/>
      </a:defRPr>
    </a:lvl8pPr>
    <a:lvl9pPr marL="3657600" algn="l" defTabSz="914400" rtl="0" eaLnBrk="1" latinLnBrk="0" hangingPunct="1">
      <a:defRPr kern="1200">
        <a:solidFill>
          <a:schemeClr val="tx1"/>
        </a:solidFill>
        <a:latin typeface="Arial" pitchFamily="34" charset="0"/>
        <a:ea typeface="黑体" pitchFamily="49" charset="-122"/>
        <a:cs typeface="+mn-cs"/>
      </a:defRPr>
    </a:lvl9pPr>
  </p:defaultTextStyle>
  <p:extLst>
    <p:ext uri="{EFAFB233-063F-42B5-8137-9DF3F51BA10A}">
      <p15:sldGuideLst xmlns:p15="http://schemas.microsoft.com/office/powerpoint/2012/main" xmlns="">
        <p15:guide id="1" orient="horz" pos="135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BFBFB"/>
    <a:srgbClr val="1BA77C"/>
    <a:srgbClr val="4AD6BF"/>
    <a:srgbClr val="307460"/>
    <a:srgbClr val="29A37A"/>
    <a:srgbClr val="48A47A"/>
    <a:srgbClr val="0CB692"/>
    <a:srgbClr val="02CA32"/>
    <a:srgbClr val="18B475"/>
    <a:srgbClr val="A7EC7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369" autoAdjust="0"/>
    <p:restoredTop sz="94615" autoAdjust="0"/>
  </p:normalViewPr>
  <p:slideViewPr>
    <p:cSldViewPr>
      <p:cViewPr varScale="1">
        <p:scale>
          <a:sx n="60" d="100"/>
          <a:sy n="60" d="100"/>
        </p:scale>
        <p:origin x="-682" y="-82"/>
      </p:cViewPr>
      <p:guideLst>
        <p:guide orient="horz" pos="1359"/>
        <p:guide pos="2880"/>
      </p:guideLst>
    </p:cSldViewPr>
  </p:slideViewPr>
  <p:notesTextViewPr>
    <p:cViewPr>
      <p:scale>
        <a:sx n="100" d="100"/>
        <a:sy n="100" d="100"/>
      </p:scale>
      <p:origin x="0" y="0"/>
    </p:cViewPr>
  </p:notesTextViewPr>
  <p:sorterViewPr>
    <p:cViewPr>
      <p:scale>
        <a:sx n="66" d="100"/>
        <a:sy n="66" d="100"/>
      </p:scale>
      <p:origin x="0" y="60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noProof="1"/>
            </a:lvl1pPr>
          </a:lstStyle>
          <a:p>
            <a:pPr>
              <a:defRPr/>
            </a:pPr>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noProof="1">
                <a:ea typeface="宋体" panose="02010600030101010101" pitchFamily="2" charset="-122"/>
              </a:defRPr>
            </a:lvl1pPr>
          </a:lstStyle>
          <a:p>
            <a:pPr>
              <a:defRPr/>
            </a:pPr>
            <a:endParaRPr lang="x-none" altLang="en-US" dirty="0">
              <a:ea typeface="华文黑体"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buFont typeface="Arial" panose="020B0604020202020204" pitchFamily="34" charset="0"/>
              <a:buNone/>
              <a:defRPr sz="1200" noProof="1"/>
            </a:lvl1pPr>
          </a:lstStyle>
          <a:p>
            <a:pPr>
              <a:defRPr/>
            </a:pP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buFont typeface="Arial" pitchFamily="34" charset="0"/>
              <a:buNone/>
              <a:defRPr sz="1200" noProof="1" smtClean="0">
                <a:ea typeface="宋体" pitchFamily="2" charset="-122"/>
              </a:defRPr>
            </a:lvl1pPr>
          </a:lstStyle>
          <a:p>
            <a:pPr>
              <a:defRPr/>
            </a:pPr>
            <a:fld id="{739E4367-E2FC-4A69-BAD1-8ABF8D77445A}" type="slidenum">
              <a:rPr altLang="en-US">
                <a:ea typeface="华文黑体" charset="-122"/>
              </a:rPr>
              <a:pPr>
                <a:defRPr/>
              </a:pPr>
              <a:t>‹#›</a:t>
            </a:fld>
            <a:endParaRPr lang="zh-CN" altLang="en-US" dirty="0">
              <a:ea typeface="华文黑体" charset="-122"/>
            </a:endParaRPr>
          </a:p>
        </p:txBody>
      </p:sp>
    </p:spTree>
    <p:extLst>
      <p:ext uri="{BB962C8B-B14F-4D97-AF65-F5344CB8AC3E}">
        <p14:creationId xmlns:p14="http://schemas.microsoft.com/office/powerpoint/2010/main" xmlns="" val="14419210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noProof="1">
                <a:ea typeface="黑体" panose="02010609060101010101" pitchFamily="49"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noProof="1">
                <a:ea typeface="黑体" panose="02010609060101010101" pitchFamily="49" charset="-122"/>
              </a:defRPr>
            </a:lvl1pPr>
          </a:lstStyle>
          <a:p>
            <a:pPr>
              <a:defRPr/>
            </a:pPr>
            <a:endParaRPr lang="zh-CN" altLang="en-US"/>
          </a:p>
        </p:txBody>
      </p:sp>
      <p:sp>
        <p:nvSpPr>
          <p:cNvPr id="41988" name="幻灯片图像占位符 3"/>
          <p:cNvSpPr>
            <a:spLocks noGrp="1" noRot="1" noChangeAspect="1" noChangeArrowheads="1"/>
          </p:cNvSpPr>
          <p:nvPr>
            <p:ph type="sldImg" idx="4294967295"/>
          </p:nvPr>
        </p:nvSpPr>
        <p:spPr bwMode="auto">
          <a:xfrm>
            <a:off x="685800" y="1143000"/>
            <a:ext cx="5486400" cy="3086100"/>
          </a:xfrm>
          <a:prstGeom prst="rect">
            <a:avLst/>
          </a:prstGeom>
          <a:noFill/>
          <a:ln w="12700">
            <a:solidFill>
              <a:srgbClr val="000000"/>
            </a:solidFill>
            <a:round/>
            <a:headEnd/>
            <a:tailEnd/>
          </a:ln>
        </p:spPr>
      </p:sp>
      <p:sp>
        <p:nvSpPr>
          <p:cNvPr id="9221" name="备注占位符 4"/>
          <p:cNvSpPr>
            <a:spLocks noGrp="1" noChangeArrowheads="1"/>
          </p:cNvSpPr>
          <p:nvPr>
            <p:ph type="body" sz="quarter" idx="4294967295"/>
          </p:nvPr>
        </p:nvSpPr>
        <p:spPr bwMode="auto">
          <a:xfrm>
            <a:off x="685800" y="4400550"/>
            <a:ext cx="5486400" cy="3600450"/>
          </a:xfrm>
          <a:prstGeom prst="rect">
            <a:avLst/>
          </a:prstGeom>
          <a:noFill/>
          <a:ln w="9525">
            <a:noFill/>
            <a:miter lim="800000"/>
          </a:ln>
        </p:spPr>
        <p:txBody>
          <a:bodyPr vert="horz" wrap="square" lIns="91440" tIns="45720" rIns="91440" bIns="45720"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buFont typeface="Arial" panose="020B0604020202020204" pitchFamily="34" charset="0"/>
              <a:buNone/>
              <a:defRPr sz="1200" noProof="1">
                <a:ea typeface="黑体" panose="02010609060101010101" pitchFamily="49"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buFont typeface="Arial" pitchFamily="34" charset="0"/>
              <a:buNone/>
              <a:defRPr sz="1200" noProof="1" smtClean="0">
                <a:ea typeface="华文黑体" charset="-122"/>
              </a:defRPr>
            </a:lvl1pPr>
          </a:lstStyle>
          <a:p>
            <a:pPr>
              <a:defRPr/>
            </a:pPr>
            <a:fld id="{5BA4967C-C555-4EAB-9DA0-F8FFF908957A}" type="slidenum">
              <a:rPr lang="uk-UA" altLang="en-US" smtClean="0"/>
              <a:pPr>
                <a:defRPr/>
              </a:pPr>
              <a:t>‹#›</a:t>
            </a:fld>
            <a:endParaRPr lang="uk-UA" altLang="zh-CN" dirty="0"/>
          </a:p>
        </p:txBody>
      </p:sp>
    </p:spTree>
    <p:extLst>
      <p:ext uri="{BB962C8B-B14F-4D97-AF65-F5344CB8AC3E}">
        <p14:creationId xmlns:p14="http://schemas.microsoft.com/office/powerpoint/2010/main" xmlns="" val="213457006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panose="020B0604020202020204" pitchFamily="34" charset="0"/>
        <a:ea typeface="黑体" panose="02010609060101010101" pitchFamily="49" charset="-122"/>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黑体" panose="02010609060101010101" pitchFamily="49" charset="-122"/>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黑体" panose="02010609060101010101" pitchFamily="49" charset="-122"/>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黑体" panose="02010609060101010101" pitchFamily="49" charset="-122"/>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黑体" panose="02010609060101010101" pitchFamily="49"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ChangeArrowheads="1" noTextEdit="1"/>
          </p:cNvSpPr>
          <p:nvPr>
            <p:ph type="sldImg" idx="4294967295"/>
          </p:nvPr>
        </p:nvSpPr>
        <p:spPr>
          <a:ln>
            <a:miter lim="800000"/>
          </a:ln>
        </p:spPr>
      </p:sp>
      <p:sp>
        <p:nvSpPr>
          <p:cNvPr id="4301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3559685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470906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442234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45586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717388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2115882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122651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122651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814203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206977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2069773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ChangeArrowheads="1" noTextEdit="1"/>
          </p:cNvSpPr>
          <p:nvPr>
            <p:ph type="sldImg" idx="4294967295"/>
          </p:nvPr>
        </p:nvSpPr>
        <p:spPr>
          <a:ln>
            <a:miter lim="800000"/>
          </a:ln>
        </p:spPr>
      </p:sp>
      <p:sp>
        <p:nvSpPr>
          <p:cNvPr id="44035" name="文本占位符 2"/>
          <p:cNvSpPr>
            <a:spLocks noGrp="1" noChangeArrowheads="1"/>
          </p:cNvSpPr>
          <p:nvPr>
            <p:ph type="body" idx="4294967295"/>
          </p:nvPr>
        </p:nvSpPr>
        <p:spPr/>
        <p:txBody>
          <a:bodyPr>
            <a:prstTxWarp prst="textNoShape">
              <a:avLst/>
            </a:prstTxWarp>
          </a:bodyPr>
          <a:lstStyle/>
          <a:p>
            <a:pPr eaLnBrk="1" hangingPunct="1"/>
            <a:endParaRPr lang="zh-CN" altLang="en-US" dirty="0" smtClean="0"/>
          </a:p>
        </p:txBody>
      </p:sp>
    </p:spTree>
    <p:extLst>
      <p:ext uri="{BB962C8B-B14F-4D97-AF65-F5344CB8AC3E}">
        <p14:creationId xmlns:p14="http://schemas.microsoft.com/office/powerpoint/2010/main" xmlns="" val="2841899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76103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8332581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828576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3994493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0906963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0906963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8745412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9071173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7809202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780920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ChangeArrowheads="1" noTextEdit="1"/>
          </p:cNvSpPr>
          <p:nvPr>
            <p:ph type="sldImg" idx="4294967295"/>
          </p:nvPr>
        </p:nvSpPr>
        <p:spPr>
          <a:ln>
            <a:miter lim="800000"/>
          </a:ln>
        </p:spPr>
      </p:sp>
      <p:sp>
        <p:nvSpPr>
          <p:cNvPr id="44035" name="文本占位符 2"/>
          <p:cNvSpPr>
            <a:spLocks noGrp="1" noChangeArrowheads="1"/>
          </p:cNvSpPr>
          <p:nvPr>
            <p:ph type="body" idx="4294967295"/>
          </p:nvPr>
        </p:nvSpPr>
        <p:spPr/>
        <p:txBody>
          <a:bodyPr>
            <a:prstTxWarp prst="textNoShape">
              <a:avLst/>
            </a:prstTxWarp>
          </a:bodyPr>
          <a:lstStyle/>
          <a:p>
            <a:pPr eaLnBrk="1" hangingPunct="1"/>
            <a:endParaRPr lang="zh-CN" altLang="en-US" dirty="0" smtClean="0"/>
          </a:p>
        </p:txBody>
      </p:sp>
    </p:spTree>
    <p:extLst>
      <p:ext uri="{BB962C8B-B14F-4D97-AF65-F5344CB8AC3E}">
        <p14:creationId xmlns:p14="http://schemas.microsoft.com/office/powerpoint/2010/main" xmlns="" val="29848855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7809202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780920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ChangeArrowheads="1" noTextEdit="1"/>
          </p:cNvSpPr>
          <p:nvPr>
            <p:ph type="sldImg" idx="4294967295"/>
          </p:nvPr>
        </p:nvSpPr>
        <p:spPr>
          <a:ln>
            <a:miter lim="800000"/>
          </a:ln>
        </p:spPr>
      </p:sp>
      <p:sp>
        <p:nvSpPr>
          <p:cNvPr id="44035" name="文本占位符 2"/>
          <p:cNvSpPr>
            <a:spLocks noGrp="1" noChangeArrowheads="1"/>
          </p:cNvSpPr>
          <p:nvPr>
            <p:ph type="body" idx="4294967295"/>
          </p:nvPr>
        </p:nvSpPr>
        <p:spPr/>
        <p:txBody>
          <a:bodyPr>
            <a:prstTxWarp prst="textNoShape">
              <a:avLst/>
            </a:prstTxWarp>
          </a:bodyPr>
          <a:lstStyle/>
          <a:p>
            <a:pPr eaLnBrk="1" hangingPunct="1"/>
            <a:endParaRPr lang="zh-CN" altLang="en-US" dirty="0" smtClean="0"/>
          </a:p>
        </p:txBody>
      </p:sp>
    </p:spTree>
    <p:extLst>
      <p:ext uri="{BB962C8B-B14F-4D97-AF65-F5344CB8AC3E}">
        <p14:creationId xmlns:p14="http://schemas.microsoft.com/office/powerpoint/2010/main" xmlns="" val="3798111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2778631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2778631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68801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540305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idx="4294967295"/>
          </p:nvPr>
        </p:nvSpPr>
        <p:spPr>
          <a:ln>
            <a:miter lim="800000"/>
          </a:ln>
        </p:spPr>
      </p:sp>
      <p:sp>
        <p:nvSpPr>
          <p:cNvPr id="53251" name="文本占位符 2"/>
          <p:cNvSpPr>
            <a:spLocks noGrp="1" noChangeArrowheads="1"/>
          </p:cNvSpPr>
          <p:nvPr>
            <p:ph type="body" idx="4294967295"/>
          </p:nvPr>
        </p:nvSpPr>
        <p:spPr/>
        <p:txBody>
          <a:bodyPr>
            <a:prstTxWarp prst="textNoShape">
              <a:avLst/>
            </a:prstTxWarp>
          </a:bodyPr>
          <a:lstStyle/>
          <a:p>
            <a:pPr eaLnBrk="1" hangingPunct="1"/>
            <a:endParaRPr lang="zh-CN" altLang="en-US" smtClean="0"/>
          </a:p>
        </p:txBody>
      </p:sp>
    </p:spTree>
    <p:extLst>
      <p:ext uri="{BB962C8B-B14F-4D97-AF65-F5344CB8AC3E}">
        <p14:creationId xmlns:p14="http://schemas.microsoft.com/office/powerpoint/2010/main" xmlns="" val="14709065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2" name="media1.mp3"/>
          <p:cNvPicPr>
            <a:picLocks noChangeArrowheads="1"/>
          </p:cNvPicPr>
          <p:nvPr userDrawn="1"/>
        </p:nvPicPr>
        <p:blipFill>
          <a:blip r:embed="rId2" cstate="print"/>
          <a:srcRect/>
          <a:stretch>
            <a:fillRect/>
          </a:stretch>
        </p:blipFill>
        <p:spPr bwMode="auto">
          <a:xfrm>
            <a:off x="6862763" y="-1100138"/>
            <a:ext cx="1651000" cy="628650"/>
          </a:xfrm>
          <a:prstGeom prst="rect">
            <a:avLst/>
          </a:prstGeom>
          <a:noFill/>
          <a:ln w="9525">
            <a:noFill/>
            <a:miter lim="800000"/>
            <a:headEnd/>
            <a:tailEnd/>
          </a:ln>
        </p:spPr>
      </p:pic>
      <p:pic>
        <p:nvPicPr>
          <p:cNvPr id="3" name="image2.png"/>
          <p:cNvPicPr>
            <a:picLocks noChangeArrowheads="1"/>
          </p:cNvPicPr>
          <p:nvPr userDrawn="1"/>
        </p:nvPicPr>
        <p:blipFill>
          <a:blip r:embed="rId3" cstate="print"/>
          <a:srcRect/>
          <a:stretch>
            <a:fillRect/>
          </a:stretch>
        </p:blipFill>
        <p:spPr bwMode="auto">
          <a:xfrm>
            <a:off x="5178425" y="3359150"/>
            <a:ext cx="2114550" cy="1565275"/>
          </a:xfrm>
          <a:prstGeom prst="rect">
            <a:avLst/>
          </a:prstGeom>
          <a:noFill/>
          <a:ln w="12700">
            <a:noFill/>
            <a:miter lim="800000"/>
            <a:headEnd/>
            <a:tailEnd/>
          </a:ln>
        </p:spPr>
      </p:pic>
      <p:pic>
        <p:nvPicPr>
          <p:cNvPr id="4" name="image1.jpeg" descr="dise"/>
          <p:cNvPicPr>
            <a:picLocks noChangeArrowheads="1"/>
          </p:cNvPicPr>
          <p:nvPr userDrawn="1"/>
        </p:nvPicPr>
        <p:blipFill>
          <a:blip r:embed="rId4" cstate="print"/>
          <a:srcRect/>
          <a:stretch>
            <a:fillRect/>
          </a:stretch>
        </p:blipFill>
        <p:spPr bwMode="auto">
          <a:xfrm>
            <a:off x="-23813" y="0"/>
            <a:ext cx="12239626" cy="5143500"/>
          </a:xfrm>
          <a:prstGeom prst="rect">
            <a:avLst/>
          </a:prstGeom>
          <a:noFill/>
          <a:ln w="12700">
            <a:noFill/>
            <a:miter lim="800000"/>
            <a:headEnd/>
            <a:tailEnd/>
          </a:ln>
        </p:spPr>
      </p:pic>
      <p:sp>
        <p:nvSpPr>
          <p:cNvPr id="5" name="Shape 288"/>
          <p:cNvSpPr>
            <a:spLocks noChangeArrowheads="1"/>
          </p:cNvSpPr>
          <p:nvPr/>
        </p:nvSpPr>
        <p:spPr bwMode="auto">
          <a:xfrm>
            <a:off x="1217613" y="2022475"/>
            <a:ext cx="3195637" cy="1446213"/>
          </a:xfrm>
          <a:prstGeom prst="rect">
            <a:avLst/>
          </a:prstGeom>
          <a:noFill/>
          <a:ln>
            <a:noFill/>
          </a:ln>
          <a:extLst/>
        </p:spPr>
        <p:txBody>
          <a:bodyPr lIns="45718" tIns="45718" rIns="45718" bIns="45718">
            <a:spAutoFit/>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defRPr/>
            </a:pPr>
            <a:r>
              <a:rPr lang="en-US" altLang="zh-CN" sz="8800" dirty="0" smtClean="0">
                <a:solidFill>
                  <a:srgbClr val="FFFFFF"/>
                </a:solidFill>
                <a:latin typeface="Impact" panose="020B0806030902050204" pitchFamily="34" charset="0"/>
                <a:ea typeface="华文黑体" charset="-122"/>
                <a:sym typeface="Impact" panose="020B0806030902050204" pitchFamily="34" charset="0"/>
              </a:rPr>
              <a:t>2016.5</a:t>
            </a:r>
          </a:p>
        </p:txBody>
      </p:sp>
      <p:sp>
        <p:nvSpPr>
          <p:cNvPr id="6" name="Shape 289"/>
          <p:cNvSpPr>
            <a:spLocks noChangeArrowheads="1"/>
          </p:cNvSpPr>
          <p:nvPr/>
        </p:nvSpPr>
        <p:spPr bwMode="auto">
          <a:xfrm>
            <a:off x="4457700" y="2366963"/>
            <a:ext cx="6253163" cy="708025"/>
          </a:xfrm>
          <a:prstGeom prst="rect">
            <a:avLst/>
          </a:prstGeom>
          <a:noFill/>
          <a:ln>
            <a:noFill/>
          </a:ln>
          <a:extLst/>
        </p:spPr>
        <p:txBody>
          <a:bodyPr lIns="45718" tIns="45718" rIns="45718" bIns="45718">
            <a:spAutoFit/>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defRPr/>
            </a:pPr>
            <a:r>
              <a:rPr lang="zh-CN" altLang="en-US" sz="4000" b="1" dirty="0" smtClean="0">
                <a:solidFill>
                  <a:srgbClr val="FFFFFF"/>
                </a:solidFill>
                <a:latin typeface="华文黑体" charset="-122"/>
                <a:ea typeface="华文黑体" charset="-122"/>
                <a:sym typeface="方正大标宋简体"/>
              </a:rPr>
              <a:t>全国医师定期考核工作小结</a:t>
            </a:r>
          </a:p>
        </p:txBody>
      </p:sp>
      <p:sp>
        <p:nvSpPr>
          <p:cNvPr id="7" name="日期占位符 1"/>
          <p:cNvSpPr>
            <a:spLocks noGrp="1"/>
          </p:cNvSpPr>
          <p:nvPr>
            <p:ph type="dt" sz="half" idx="10"/>
          </p:nvPr>
        </p:nvSpPr>
        <p:spPr/>
        <p:txBody>
          <a:bodyPr/>
          <a:lstStyle>
            <a:lvl1pPr>
              <a:defRPr/>
            </a:lvl1pPr>
          </a:lstStyle>
          <a:p>
            <a:pPr>
              <a:defRPr/>
            </a:pPr>
            <a:endParaRPr lang="zh-CN" altLang="en-US"/>
          </a:p>
        </p:txBody>
      </p:sp>
      <p:sp>
        <p:nvSpPr>
          <p:cNvPr id="8" name="页脚占位符 2"/>
          <p:cNvSpPr>
            <a:spLocks noGrp="1"/>
          </p:cNvSpPr>
          <p:nvPr>
            <p:ph type="ftr" sz="quarter" idx="11"/>
          </p:nvPr>
        </p:nvSpPr>
        <p:spPr/>
        <p:txBody>
          <a:bodyPr/>
          <a:lstStyle>
            <a:lvl1pPr>
              <a:defRPr/>
            </a:lvl1pPr>
          </a:lstStyle>
          <a:p>
            <a:pPr>
              <a:defRPr/>
            </a:pPr>
            <a:endParaRPr lang="zh-CN" altLang="en-US"/>
          </a:p>
        </p:txBody>
      </p:sp>
      <p:sp>
        <p:nvSpPr>
          <p:cNvPr id="9" name="灯片编号占位符 3"/>
          <p:cNvSpPr>
            <a:spLocks noGrp="1"/>
          </p:cNvSpPr>
          <p:nvPr>
            <p:ph type="sldNum" sz="quarter" idx="12"/>
          </p:nvPr>
        </p:nvSpPr>
        <p:spPr/>
        <p:txBody>
          <a:bodyPr/>
          <a:lstStyle>
            <a:lvl1pPr>
              <a:defRPr smtClean="0"/>
            </a:lvl1pPr>
          </a:lstStyle>
          <a:p>
            <a:pPr>
              <a:defRPr/>
            </a:pPr>
            <a:fld id="{4F0BB022-B54B-41FF-88E9-012F984C3B75}" type="slidenum">
              <a:rPr altLang="en-US"/>
              <a:pPr>
                <a:defRPr/>
              </a:pPr>
              <a:t>‹#›</a:t>
            </a:fld>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indefinite"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6" name="内容占位符 6"/>
          <p:cNvSpPr>
            <a:spLocks noGrp="1"/>
          </p:cNvSpPr>
          <p:nvPr>
            <p:ph sz="quarter" idx="13"/>
          </p:nvPr>
        </p:nvSpPr>
        <p:spPr>
          <a:xfrm>
            <a:off x="628650" y="612322"/>
            <a:ext cx="7886700" cy="3878716"/>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3" name="日期占位符 1"/>
          <p:cNvSpPr>
            <a:spLocks noGrp="1"/>
          </p:cNvSpPr>
          <p:nvPr>
            <p:ph type="dt" sz="half" idx="14"/>
          </p:nvPr>
        </p:nvSpPr>
        <p:spPr/>
        <p:txBody>
          <a:bodyPr/>
          <a:lstStyle>
            <a:lvl1pPr>
              <a:defRPr/>
            </a:lvl1pPr>
          </a:lstStyle>
          <a:p>
            <a:pPr>
              <a:defRPr/>
            </a:pPr>
            <a:endParaRPr lang="zh-CN" altLang="en-US"/>
          </a:p>
        </p:txBody>
      </p:sp>
      <p:sp>
        <p:nvSpPr>
          <p:cNvPr id="4" name="页脚占位符 2"/>
          <p:cNvSpPr>
            <a:spLocks noGrp="1"/>
          </p:cNvSpPr>
          <p:nvPr>
            <p:ph type="ftr" sz="quarter" idx="15"/>
          </p:nvPr>
        </p:nvSpPr>
        <p:spPr/>
        <p:txBody>
          <a:bodyPr/>
          <a:lstStyle>
            <a:lvl1pPr>
              <a:defRPr/>
            </a:lvl1pPr>
          </a:lstStyle>
          <a:p>
            <a:pPr>
              <a:defRPr/>
            </a:pPr>
            <a:endParaRPr lang="zh-CN" altLang="en-US"/>
          </a:p>
        </p:txBody>
      </p:sp>
      <p:sp>
        <p:nvSpPr>
          <p:cNvPr id="5" name="灯片编号占位符 3"/>
          <p:cNvSpPr>
            <a:spLocks noGrp="1"/>
          </p:cNvSpPr>
          <p:nvPr>
            <p:ph type="sldNum" sz="quarter" idx="16"/>
          </p:nvPr>
        </p:nvSpPr>
        <p:spPr/>
        <p:txBody>
          <a:bodyPr/>
          <a:lstStyle>
            <a:lvl1pPr>
              <a:defRPr/>
            </a:lvl1pPr>
          </a:lstStyle>
          <a:p>
            <a:pPr>
              <a:defRPr/>
            </a:pPr>
            <a:fld id="{560F7368-A5E6-44C2-9D0A-5161F7E203D1}" type="slidenum">
              <a:rPr altLang="en-US"/>
              <a:pPr>
                <a:defRPr/>
              </a:pPr>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6000"/>
            </a:lvl1pPr>
          </a:lstStyle>
          <a:p>
            <a:r>
              <a:rPr lang="zh-CN" altLang="en-US" noProof="1" smtClean="0"/>
              <a:t>单击此处编辑母版标题样式</a:t>
            </a:r>
            <a:endParaRPr lang="en-US" noProof="1"/>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smtClean="0"/>
              <a:t>单击此处编辑母版副标题样式</a:t>
            </a:r>
            <a:endParaRPr lang="en-US" noProof="1"/>
          </a:p>
        </p:txBody>
      </p:sp>
      <p:sp>
        <p:nvSpPr>
          <p:cNvPr id="4" name="日期占位符 1"/>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3"/>
          <p:cNvSpPr>
            <a:spLocks noGrp="1"/>
          </p:cNvSpPr>
          <p:nvPr>
            <p:ph type="sldNum" sz="quarter" idx="12"/>
          </p:nvPr>
        </p:nvSpPr>
        <p:spPr/>
        <p:txBody>
          <a:bodyPr/>
          <a:lstStyle>
            <a:lvl1pPr>
              <a:defRPr/>
            </a:lvl1pPr>
          </a:lstStyle>
          <a:p>
            <a:pPr>
              <a:defRPr/>
            </a:pPr>
            <a:fld id="{CB515F55-9A40-4BC1-8CF9-13F945F264FE}" type="slidenum">
              <a:rPr altLang="en-US"/>
              <a:pPr>
                <a:defRPr/>
              </a:pPr>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4" name="矩形 3"/>
          <p:cNvSpPr/>
          <p:nvPr userDrawn="1"/>
        </p:nvSpPr>
        <p:spPr>
          <a:xfrm>
            <a:off x="8493126" y="4912519"/>
            <a:ext cx="651140" cy="307777"/>
          </a:xfrm>
          <a:prstGeom prst="rect">
            <a:avLst/>
          </a:prstGeom>
        </p:spPr>
        <p:txBody>
          <a:bodyPr wrap="none">
            <a:spAutoFit/>
          </a:bodyPr>
          <a:lstStyle/>
          <a:p>
            <a:pPr>
              <a:defRPr/>
            </a:pPr>
            <a:fld id="{F2BAB03C-082D-4B68-A25B-56CB8333659B}" type="slidenum">
              <a:rPr lang="en-US" altLang="zh-CN" sz="1400">
                <a:solidFill>
                  <a:schemeClr val="accent4">
                    <a:lumMod val="10000"/>
                  </a:schemeClr>
                </a:solidFill>
              </a:rPr>
              <a:pPr>
                <a:defRPr/>
              </a:pPr>
              <a:t>‹#›</a:t>
            </a:fld>
            <a:r>
              <a:rPr lang="en-US" altLang="zh-CN" sz="1400" dirty="0">
                <a:solidFill>
                  <a:schemeClr val="accent4">
                    <a:lumMod val="10000"/>
                  </a:schemeClr>
                </a:solidFill>
              </a:rPr>
              <a:t>/39</a:t>
            </a:r>
          </a:p>
        </p:txBody>
      </p:sp>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日期占位符 3"/>
          <p:cNvSpPr>
            <a:spLocks noGrp="1"/>
          </p:cNvSpPr>
          <p:nvPr>
            <p:ph type="dt" sz="half" idx="10"/>
          </p:nvPr>
        </p:nvSpPr>
        <p:spPr/>
        <p:txBody>
          <a:bodyPr/>
          <a:lstStyle>
            <a:lvl1pPr>
              <a:defRPr/>
            </a:lvl1pPr>
          </a:lstStyle>
          <a:p>
            <a:pPr>
              <a:defRPr/>
            </a:pPr>
            <a:endParaRPr lang="en-US" altLang="zh-CN"/>
          </a:p>
        </p:txBody>
      </p:sp>
      <p:sp>
        <p:nvSpPr>
          <p:cNvPr id="6" name="页脚占位符 4"/>
          <p:cNvSpPr>
            <a:spLocks noGrp="1"/>
          </p:cNvSpPr>
          <p:nvPr>
            <p:ph type="ftr" sz="quarter" idx="11"/>
          </p:nvPr>
        </p:nvSpPr>
        <p:spPr/>
        <p:txBody>
          <a:bodyPr/>
          <a:lstStyle>
            <a:lvl1pPr>
              <a:defRPr smtClean="0"/>
            </a:lvl1pPr>
          </a:lstStyle>
          <a:p>
            <a:pPr>
              <a:defRPr/>
            </a:pPr>
            <a:r>
              <a:rPr lang="en-US" altLang="zh-CN"/>
              <a:t>1</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FB748BD-ED1B-41CE-BC8B-9D544D219B61}" type="datetimeFigureOut">
              <a:rPr lang="zh-CN" altLang="en-US" smtClean="0"/>
              <a:pPr/>
              <a:t>2019/7/11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3BA3310-5422-4FC9-8FA1-F2DB05B22EF6}" type="slidenum">
              <a:rPr lang="zh-CN" altLang="en-US" smtClean="0"/>
              <a:pPr/>
              <a:t>‹#›</a:t>
            </a:fld>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3" name="图片 6" descr="中国医师协会logo"/>
          <p:cNvPicPr>
            <a:picLocks noChangeAspect="1" noChangeArrowheads="1"/>
          </p:cNvPicPr>
          <p:nvPr userDrawn="1"/>
        </p:nvPicPr>
        <p:blipFill>
          <a:blip r:embed="rId2" cstate="print"/>
          <a:srcRect/>
          <a:stretch>
            <a:fillRect/>
          </a:stretch>
        </p:blipFill>
        <p:spPr bwMode="auto">
          <a:xfrm>
            <a:off x="8215313" y="88900"/>
            <a:ext cx="677862" cy="677863"/>
          </a:xfrm>
          <a:prstGeom prst="rect">
            <a:avLst/>
          </a:prstGeom>
          <a:noFill/>
          <a:ln w="9525">
            <a:noFill/>
            <a:miter lim="800000"/>
            <a:headEnd/>
            <a:tailEnd/>
          </a:ln>
        </p:spPr>
      </p:pic>
      <p:grpSp>
        <p:nvGrpSpPr>
          <p:cNvPr id="4" name="Group 6"/>
          <p:cNvGrpSpPr>
            <a:grpSpLocks/>
          </p:cNvGrpSpPr>
          <p:nvPr userDrawn="1"/>
        </p:nvGrpSpPr>
        <p:grpSpPr bwMode="auto">
          <a:xfrm>
            <a:off x="-11113" y="-7938"/>
            <a:ext cx="2043113" cy="876301"/>
            <a:chOff x="0" y="0"/>
            <a:chExt cx="3220" cy="1840"/>
          </a:xfrm>
        </p:grpSpPr>
        <p:sp>
          <p:nvSpPr>
            <p:cNvPr id="5" name="矩形 2"/>
            <p:cNvSpPr>
              <a:spLocks noChangeArrowheads="1"/>
            </p:cNvSpPr>
            <p:nvPr/>
          </p:nvSpPr>
          <p:spPr bwMode="auto">
            <a:xfrm>
              <a:off x="0" y="0"/>
              <a:ext cx="1151" cy="1840"/>
            </a:xfrm>
            <a:prstGeom prst="rect">
              <a:avLst/>
            </a:prstGeom>
            <a:solidFill>
              <a:srgbClr val="02936A"/>
            </a:solidFill>
            <a:ln>
              <a:noFill/>
            </a:ln>
            <a:extLst/>
          </p:spPr>
          <p:txBody>
            <a:bodyPr anchor="ct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algn="ctr" eaLnBrk="1" hangingPunct="1">
                <a:buFont typeface="Arial" panose="020B0604020202020204" pitchFamily="34" charset="0"/>
                <a:buNone/>
                <a:defRPr/>
              </a:pPr>
              <a:endParaRPr lang="zh-CN" altLang="zh-CN" sz="4400" b="1" dirty="0" smtClean="0">
                <a:solidFill>
                  <a:srgbClr val="FFFFFF"/>
                </a:solidFill>
                <a:latin typeface="华文黑体" charset="-122"/>
                <a:ea typeface="华文黑体" charset="-122"/>
                <a:sym typeface="宋体" panose="02010600030101010101" pitchFamily="2" charset="-122"/>
              </a:endParaRPr>
            </a:p>
          </p:txBody>
        </p:sp>
        <p:sp>
          <p:nvSpPr>
            <p:cNvPr id="6" name="矩形 3"/>
            <p:cNvSpPr>
              <a:spLocks noChangeArrowheads="1"/>
            </p:cNvSpPr>
            <p:nvPr/>
          </p:nvSpPr>
          <p:spPr bwMode="auto">
            <a:xfrm>
              <a:off x="1151" y="0"/>
              <a:ext cx="460" cy="460"/>
            </a:xfrm>
            <a:prstGeom prst="rect">
              <a:avLst/>
            </a:prstGeom>
            <a:solidFill>
              <a:srgbClr val="02936A"/>
            </a:solidFill>
            <a:ln>
              <a:noFill/>
            </a:ln>
            <a:extLst/>
          </p:spPr>
          <p:txBody>
            <a:bodyPr anchor="ct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algn="ctr" eaLnBrk="1" hangingPunct="1">
                <a:buFont typeface="Arial" panose="020B0604020202020204" pitchFamily="34" charset="0"/>
                <a:buNone/>
                <a:defRPr/>
              </a:pPr>
              <a:endParaRPr lang="zh-CN" altLang="zh-CN" sz="4400" b="1" dirty="0" smtClean="0">
                <a:solidFill>
                  <a:srgbClr val="FFFFFF"/>
                </a:solidFill>
                <a:latin typeface="华文黑体" charset="-122"/>
                <a:ea typeface="华文黑体" charset="-122"/>
                <a:sym typeface="宋体" panose="02010600030101010101" pitchFamily="2" charset="-122"/>
              </a:endParaRPr>
            </a:p>
          </p:txBody>
        </p:sp>
        <p:sp>
          <p:nvSpPr>
            <p:cNvPr id="7" name="矩形 4"/>
            <p:cNvSpPr>
              <a:spLocks noChangeArrowheads="1"/>
            </p:cNvSpPr>
            <p:nvPr/>
          </p:nvSpPr>
          <p:spPr bwMode="auto">
            <a:xfrm>
              <a:off x="1151" y="460"/>
              <a:ext cx="460" cy="460"/>
            </a:xfrm>
            <a:prstGeom prst="rect">
              <a:avLst/>
            </a:prstGeom>
            <a:solidFill>
              <a:srgbClr val="02936A">
                <a:alpha val="59999"/>
              </a:srgbClr>
            </a:solidFill>
            <a:ln>
              <a:noFill/>
            </a:ln>
            <a:extLst/>
          </p:spPr>
          <p:txBody>
            <a:bodyPr anchor="ct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algn="ctr" eaLnBrk="1" hangingPunct="1">
                <a:buFont typeface="Arial" panose="020B0604020202020204" pitchFamily="34" charset="0"/>
                <a:buNone/>
                <a:defRPr/>
              </a:pPr>
              <a:endParaRPr lang="zh-CN" altLang="zh-CN" dirty="0" smtClean="0">
                <a:solidFill>
                  <a:srgbClr val="FFFFFF"/>
                </a:solidFill>
                <a:latin typeface="华文黑体" charset="-122"/>
                <a:ea typeface="华文黑体" charset="-122"/>
                <a:sym typeface="宋体" panose="02010600030101010101" pitchFamily="2" charset="-122"/>
              </a:endParaRPr>
            </a:p>
          </p:txBody>
        </p:sp>
        <p:sp>
          <p:nvSpPr>
            <p:cNvPr id="8" name="矩形 5"/>
            <p:cNvSpPr>
              <a:spLocks noChangeArrowheads="1"/>
            </p:cNvSpPr>
            <p:nvPr/>
          </p:nvSpPr>
          <p:spPr bwMode="auto">
            <a:xfrm>
              <a:off x="1151" y="1380"/>
              <a:ext cx="460" cy="460"/>
            </a:xfrm>
            <a:prstGeom prst="rect">
              <a:avLst/>
            </a:prstGeom>
            <a:solidFill>
              <a:srgbClr val="02936A">
                <a:alpha val="20000"/>
              </a:srgbClr>
            </a:solidFill>
            <a:ln>
              <a:noFill/>
            </a:ln>
            <a:extLst/>
          </p:spPr>
          <p:txBody>
            <a:bodyPr anchor="ct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algn="ctr" eaLnBrk="1" hangingPunct="1">
                <a:buFont typeface="Arial" panose="020B0604020202020204" pitchFamily="34" charset="0"/>
                <a:buNone/>
                <a:defRPr/>
              </a:pPr>
              <a:endParaRPr lang="zh-CN" altLang="zh-CN" dirty="0" smtClean="0">
                <a:solidFill>
                  <a:srgbClr val="FFFFFF"/>
                </a:solidFill>
                <a:latin typeface="华文黑体" charset="-122"/>
                <a:ea typeface="华文黑体" charset="-122"/>
                <a:sym typeface="宋体" panose="02010600030101010101" pitchFamily="2" charset="-122"/>
              </a:endParaRPr>
            </a:p>
          </p:txBody>
        </p:sp>
        <p:sp>
          <p:nvSpPr>
            <p:cNvPr id="9" name="矩形 6"/>
            <p:cNvSpPr>
              <a:spLocks noChangeArrowheads="1"/>
            </p:cNvSpPr>
            <p:nvPr/>
          </p:nvSpPr>
          <p:spPr bwMode="auto">
            <a:xfrm>
              <a:off x="1611" y="460"/>
              <a:ext cx="458" cy="460"/>
            </a:xfrm>
            <a:prstGeom prst="rect">
              <a:avLst/>
            </a:prstGeom>
            <a:solidFill>
              <a:srgbClr val="02936A"/>
            </a:solidFill>
            <a:ln>
              <a:noFill/>
            </a:ln>
            <a:extLst/>
          </p:spPr>
          <p:txBody>
            <a:bodyPr anchor="ct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algn="ctr" eaLnBrk="1" hangingPunct="1">
                <a:buFont typeface="Arial" panose="020B0604020202020204" pitchFamily="34" charset="0"/>
                <a:buNone/>
                <a:defRPr/>
              </a:pPr>
              <a:endParaRPr lang="zh-CN" altLang="zh-CN" sz="4400" b="1" dirty="0" smtClean="0">
                <a:solidFill>
                  <a:srgbClr val="FFFFFF"/>
                </a:solidFill>
                <a:latin typeface="华文黑体" charset="-122"/>
                <a:ea typeface="华文黑体" charset="-122"/>
                <a:sym typeface="宋体" panose="02010600030101010101" pitchFamily="2" charset="-122"/>
              </a:endParaRPr>
            </a:p>
          </p:txBody>
        </p:sp>
        <p:sp>
          <p:nvSpPr>
            <p:cNvPr id="10" name="矩形 7"/>
            <p:cNvSpPr>
              <a:spLocks noChangeArrowheads="1"/>
            </p:cNvSpPr>
            <p:nvPr/>
          </p:nvSpPr>
          <p:spPr bwMode="auto">
            <a:xfrm>
              <a:off x="1839" y="690"/>
              <a:ext cx="1151" cy="1150"/>
            </a:xfrm>
            <a:prstGeom prst="rect">
              <a:avLst/>
            </a:prstGeom>
            <a:solidFill>
              <a:srgbClr val="02936A">
                <a:alpha val="20000"/>
              </a:srgbClr>
            </a:solidFill>
            <a:ln>
              <a:noFill/>
            </a:ln>
            <a:extLst/>
          </p:spPr>
          <p:txBody>
            <a:bodyPr anchor="ct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algn="ctr" eaLnBrk="1" hangingPunct="1">
                <a:buFont typeface="Arial" panose="020B0604020202020204" pitchFamily="34" charset="0"/>
                <a:buNone/>
                <a:defRPr/>
              </a:pPr>
              <a:endParaRPr lang="zh-CN" altLang="zh-CN" dirty="0" smtClean="0">
                <a:solidFill>
                  <a:srgbClr val="FFFFFF"/>
                </a:solidFill>
                <a:latin typeface="华文黑体" charset="-122"/>
                <a:ea typeface="华文黑体" charset="-122"/>
                <a:sym typeface="宋体" panose="02010600030101010101" pitchFamily="2" charset="-122"/>
              </a:endParaRPr>
            </a:p>
          </p:txBody>
        </p:sp>
        <p:sp>
          <p:nvSpPr>
            <p:cNvPr id="11" name="矩形 9"/>
            <p:cNvSpPr>
              <a:spLocks noChangeArrowheads="1"/>
            </p:cNvSpPr>
            <p:nvPr/>
          </p:nvSpPr>
          <p:spPr bwMode="auto">
            <a:xfrm>
              <a:off x="2760" y="460"/>
              <a:ext cx="460" cy="460"/>
            </a:xfrm>
            <a:prstGeom prst="rect">
              <a:avLst/>
            </a:prstGeom>
            <a:solidFill>
              <a:srgbClr val="02936A">
                <a:alpha val="20000"/>
              </a:srgbClr>
            </a:solidFill>
            <a:ln>
              <a:noFill/>
            </a:ln>
            <a:extLst/>
          </p:spPr>
          <p:txBody>
            <a:bodyPr anchor="ct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algn="ctr" eaLnBrk="1" hangingPunct="1">
                <a:buFont typeface="Arial" panose="020B0604020202020204" pitchFamily="34" charset="0"/>
                <a:buNone/>
                <a:defRPr/>
              </a:pPr>
              <a:endParaRPr lang="zh-CN" altLang="zh-CN" dirty="0" smtClean="0">
                <a:solidFill>
                  <a:srgbClr val="FFFFFF"/>
                </a:solidFill>
                <a:latin typeface="华文黑体" charset="-122"/>
                <a:ea typeface="华文黑体" charset="-122"/>
                <a:sym typeface="宋体" panose="02010600030101010101" pitchFamily="2" charset="-122"/>
              </a:endParaRPr>
            </a:p>
          </p:txBody>
        </p:sp>
      </p:grpSp>
      <p:sp>
        <p:nvSpPr>
          <p:cNvPr id="12" name="Line 14"/>
          <p:cNvSpPr>
            <a:spLocks noChangeShapeType="1"/>
          </p:cNvSpPr>
          <p:nvPr/>
        </p:nvSpPr>
        <p:spPr bwMode="auto">
          <a:xfrm>
            <a:off x="0" y="868363"/>
            <a:ext cx="12203113" cy="1587"/>
          </a:xfrm>
          <a:prstGeom prst="line">
            <a:avLst/>
          </a:prstGeom>
          <a:noFill/>
          <a:ln w="12700">
            <a:solidFill>
              <a:srgbClr val="6EBFB2"/>
            </a:solidFill>
            <a:round/>
            <a:headEnd/>
            <a:tailEnd/>
          </a:ln>
        </p:spPr>
        <p:txBody>
          <a:bodyPr/>
          <a:lstStyle/>
          <a:p>
            <a:pPr>
              <a:defRPr/>
            </a:pPr>
            <a:endParaRPr lang="zh-CN" altLang="en-US"/>
          </a:p>
        </p:txBody>
      </p:sp>
      <p:sp>
        <p:nvSpPr>
          <p:cNvPr id="14" name="Line 14"/>
          <p:cNvSpPr>
            <a:spLocks noChangeShapeType="1"/>
          </p:cNvSpPr>
          <p:nvPr/>
        </p:nvSpPr>
        <p:spPr bwMode="auto">
          <a:xfrm>
            <a:off x="-11113" y="4999038"/>
            <a:ext cx="12203113" cy="1587"/>
          </a:xfrm>
          <a:prstGeom prst="line">
            <a:avLst/>
          </a:prstGeom>
          <a:noFill/>
          <a:ln w="12700">
            <a:solidFill>
              <a:srgbClr val="6EBFB2"/>
            </a:solidFill>
            <a:round/>
            <a:headEnd/>
            <a:tailEnd/>
          </a:ln>
        </p:spPr>
        <p:txBody>
          <a:bodyPr/>
          <a:lstStyle/>
          <a:p>
            <a:pPr>
              <a:defRPr/>
            </a:pPr>
            <a:endParaRPr lang="zh-CN" altLang="en-US"/>
          </a:p>
        </p:txBody>
      </p:sp>
      <p:sp>
        <p:nvSpPr>
          <p:cNvPr id="15" name="Rectangle 6"/>
          <p:cNvSpPr/>
          <p:nvPr/>
        </p:nvSpPr>
        <p:spPr>
          <a:xfrm>
            <a:off x="4041775" y="4656138"/>
            <a:ext cx="4244975" cy="415925"/>
          </a:xfrm>
          <a:prstGeom prst="rect">
            <a:avLst/>
          </a:prstGeom>
        </p:spPr>
        <p:txBody>
          <a:bodyPr>
            <a:spAutoFit/>
          </a:bodyPr>
          <a:lstStyle/>
          <a:p>
            <a:pPr algn="r" eaLnBrk="1" hangingPunct="1">
              <a:lnSpc>
                <a:spcPct val="150000"/>
              </a:lnSpc>
              <a:buFont typeface="Arial" panose="020B0604020202020204" pitchFamily="34" charset="0"/>
              <a:buNone/>
              <a:defRPr/>
            </a:pPr>
            <a:r>
              <a:rPr lang="zh-CN" altLang="en-US" sz="1400" b="1" i="1" spc="300" noProof="1">
                <a:solidFill>
                  <a:srgbClr val="03735F"/>
                </a:solidFill>
                <a:latin typeface="微软雅黑" panose="020B0503020204020204" pitchFamily="34" charset="-122"/>
                <a:ea typeface="微软雅黑" panose="020B0503020204020204" pitchFamily="34" charset="-122"/>
                <a:cs typeface="+mn-ea"/>
              </a:rPr>
              <a:t>服务   协调   自律   维权   监督   管理</a:t>
            </a:r>
            <a:endParaRPr lang="zh-CN" altLang="en-US" sz="1400" b="1" i="1" spc="300" noProof="1">
              <a:solidFill>
                <a:srgbClr val="03735F"/>
              </a:solidFill>
              <a:latin typeface="微软雅黑" panose="020B0503020204020204" pitchFamily="34" charset="-122"/>
              <a:ea typeface="微软雅黑" panose="020B0503020204020204" pitchFamily="34" charset="-122"/>
            </a:endParaRPr>
          </a:p>
        </p:txBody>
      </p:sp>
      <p:sp>
        <p:nvSpPr>
          <p:cNvPr id="13" name="标题 12"/>
          <p:cNvSpPr>
            <a:spLocks noGrp="1"/>
          </p:cNvSpPr>
          <p:nvPr>
            <p:ph type="title"/>
          </p:nvPr>
        </p:nvSpPr>
        <p:spPr>
          <a:xfrm>
            <a:off x="1939309" y="214296"/>
            <a:ext cx="5347335" cy="570564"/>
          </a:xfrm>
        </p:spPr>
        <p:txBody>
          <a:bodyPr anchor="b">
            <a:normAutofit/>
          </a:bodyPr>
          <a:lstStyle>
            <a:lvl1pPr>
              <a:defRPr sz="3200" b="1">
                <a:latin typeface="华文黑体" charset="-122"/>
                <a:ea typeface="华文黑体" charset="-122"/>
              </a:defRPr>
            </a:lvl1pPr>
          </a:lstStyle>
          <a:p>
            <a:r>
              <a:rPr lang="zh-CN" altLang="en-US" noProof="1" smtClean="0"/>
              <a:t>单击此处编辑母版标题样式</a:t>
            </a:r>
            <a:endParaRPr lang="zh-CN" altLang="en-US" noProof="1"/>
          </a:p>
        </p:txBody>
      </p:sp>
      <p:sp>
        <p:nvSpPr>
          <p:cNvPr id="16" name="日期占位符 4"/>
          <p:cNvSpPr>
            <a:spLocks noGrp="1"/>
          </p:cNvSpPr>
          <p:nvPr>
            <p:ph type="dt" sz="half" idx="10"/>
          </p:nvPr>
        </p:nvSpPr>
        <p:spPr/>
        <p:txBody>
          <a:bodyPr/>
          <a:lstStyle>
            <a:lvl1pPr>
              <a:defRPr/>
            </a:lvl1pPr>
          </a:lstStyle>
          <a:p>
            <a:pPr>
              <a:defRPr/>
            </a:pPr>
            <a:endParaRPr lang="zh-CN" altLang="en-US"/>
          </a:p>
        </p:txBody>
      </p:sp>
      <p:sp>
        <p:nvSpPr>
          <p:cNvPr id="17" name="页脚占位符 2"/>
          <p:cNvSpPr>
            <a:spLocks noGrp="1"/>
          </p:cNvSpPr>
          <p:nvPr>
            <p:ph type="ftr" sz="quarter" idx="11"/>
          </p:nvPr>
        </p:nvSpPr>
        <p:spPr/>
        <p:txBody>
          <a:bodyPr/>
          <a:lstStyle>
            <a:lvl1pPr>
              <a:defRPr/>
            </a:lvl1pPr>
          </a:lstStyle>
          <a:p>
            <a:pPr>
              <a:defRPr/>
            </a:pPr>
            <a:endParaRPr lang="zh-CN" altLang="en-US"/>
          </a:p>
        </p:txBody>
      </p:sp>
      <p:sp>
        <p:nvSpPr>
          <p:cNvPr id="18" name="灯片编号占位符 3"/>
          <p:cNvSpPr>
            <a:spLocks noGrp="1"/>
          </p:cNvSpPr>
          <p:nvPr>
            <p:ph type="sldNum" sz="quarter" idx="12"/>
          </p:nvPr>
        </p:nvSpPr>
        <p:spPr/>
        <p:txBody>
          <a:bodyPr/>
          <a:lstStyle>
            <a:lvl1pPr>
              <a:defRPr smtClean="0"/>
            </a:lvl1pPr>
          </a:lstStyle>
          <a:p>
            <a:pPr>
              <a:defRPr/>
            </a:pPr>
            <a:fld id="{1AF25C65-087C-4A18-A344-8E57C5061DFD}" type="slidenum">
              <a:rPr altLang="en-US"/>
              <a:pPr>
                <a:defRPr/>
              </a:pPr>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4205" y="2852261"/>
            <a:ext cx="7886700" cy="569595"/>
          </a:xfrm>
        </p:spPr>
        <p:txBody>
          <a:bodyPr anchor="b">
            <a:normAutofit/>
          </a:bodyPr>
          <a:lstStyle>
            <a:lvl1pPr>
              <a:defRPr sz="45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23888" y="3442099"/>
            <a:ext cx="7886700" cy="1125140"/>
          </a:xfrm>
        </p:spPr>
        <p:txBody>
          <a:bodyPr>
            <a:normAutofit/>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smtClean="0"/>
              <a:t>单击此处编辑母版文本样式</a:t>
            </a:r>
          </a:p>
        </p:txBody>
      </p:sp>
      <p:sp>
        <p:nvSpPr>
          <p:cNvPr id="4" name="日期占位符 1"/>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3"/>
          <p:cNvSpPr>
            <a:spLocks noGrp="1"/>
          </p:cNvSpPr>
          <p:nvPr>
            <p:ph type="sldNum" sz="quarter" idx="12"/>
          </p:nvPr>
        </p:nvSpPr>
        <p:spPr/>
        <p:txBody>
          <a:bodyPr/>
          <a:lstStyle>
            <a:lvl1pPr>
              <a:defRPr/>
            </a:lvl1pPr>
          </a:lstStyle>
          <a:p>
            <a:pPr>
              <a:defRPr/>
            </a:pPr>
            <a:fld id="{FE226D22-A8FB-4C8F-A765-33EC4110643E}" type="slidenum">
              <a:rPr altLang="en-US"/>
              <a:pPr>
                <a:defRPr/>
              </a:pPr>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等腰三角形 59" descr="#wm#_10_15_*Z"/>
          <p:cNvSpPr>
            <a:spLocks noChangeArrowheads="1"/>
          </p:cNvSpPr>
          <p:nvPr/>
        </p:nvSpPr>
        <p:spPr bwMode="auto">
          <a:xfrm rot="5400000" flipH="1">
            <a:off x="431006" y="410369"/>
            <a:ext cx="358775" cy="407988"/>
          </a:xfrm>
          <a:prstGeom prst="triangle">
            <a:avLst>
              <a:gd name="adj" fmla="val 50000"/>
            </a:avLst>
          </a:prstGeom>
          <a:solidFill>
            <a:srgbClr val="67841A"/>
          </a:solidFill>
          <a:ln>
            <a:noFill/>
          </a:ln>
          <a:effectLst/>
        </p:spPr>
        <p:txBody>
          <a:bodyPr anchor="ctr"/>
          <a:lstStyle>
            <a:lvl1pPr marL="236855" indent="-236855">
              <a:spcBef>
                <a:spcPct val="20000"/>
              </a:spcBef>
              <a:buSzPct val="125000"/>
              <a:buChar char="•"/>
              <a:defRPr>
                <a:solidFill>
                  <a:schemeClr val="bg2"/>
                </a:solidFill>
                <a:latin typeface="Arial" panose="020B0604020202020204" pitchFamily="34" charset="0"/>
                <a:ea typeface="黑体" panose="02010609060101010101" pitchFamily="49" charset="-122"/>
              </a:defRPr>
            </a:lvl1pPr>
            <a:lvl2pPr marL="742950" indent="-28575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2pPr>
            <a:lvl3pPr marL="11430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3pPr>
            <a:lvl4pPr marL="16002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4pPr>
            <a:lvl5pPr marL="20574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5pPr>
            <a:lvl6pPr marL="25146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6pPr>
            <a:lvl7pPr marL="29718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7pPr>
            <a:lvl8pPr marL="34290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8pPr>
            <a:lvl9pPr marL="38862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9pPr>
          </a:lstStyle>
          <a:p>
            <a:pPr eaLnBrk="1" hangingPunct="1">
              <a:defRPr/>
            </a:pPr>
            <a:endParaRPr lang="zh-CN" altLang="zh-CN" sz="1350" noProof="1">
              <a:sym typeface="Arial" panose="020B0604020202020204" pitchFamily="34" charset="0"/>
            </a:endParaRPr>
          </a:p>
        </p:txBody>
      </p:sp>
      <p:sp>
        <p:nvSpPr>
          <p:cNvPr id="2" name="标题 1"/>
          <p:cNvSpPr>
            <a:spLocks noGrp="1"/>
          </p:cNvSpPr>
          <p:nvPr>
            <p:ph type="title"/>
          </p:nvPr>
        </p:nvSpPr>
        <p:spPr>
          <a:xfrm>
            <a:off x="881743" y="265463"/>
            <a:ext cx="5890532" cy="698556"/>
          </a:xfrm>
        </p:spPr>
        <p:txBody>
          <a:bodyPr>
            <a:normAutofit/>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28650" y="1641022"/>
            <a:ext cx="3867150" cy="2953601"/>
          </a:xfrm>
        </p:spPr>
        <p:txBody>
          <a:bodyPr>
            <a:normAutofit/>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641022"/>
            <a:ext cx="3867150" cy="2953601"/>
          </a:xfrm>
        </p:spPr>
        <p:txBody>
          <a:bodyPr>
            <a:normAutofit/>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6" name="日期占位符 5"/>
          <p:cNvSpPr>
            <a:spLocks noGrp="1"/>
          </p:cNvSpPr>
          <p:nvPr>
            <p:ph type="dt" sz="half" idx="10"/>
          </p:nvPr>
        </p:nvSpPr>
        <p:spPr/>
        <p:txBody>
          <a:bodyPr/>
          <a:lstStyle>
            <a:lvl1pPr>
              <a:defRPr/>
            </a:lvl1pPr>
          </a:lstStyle>
          <a:p>
            <a:pPr>
              <a:defRPr/>
            </a:pPr>
            <a:endParaRPr lang="zh-CN" altLang="en-US"/>
          </a:p>
        </p:txBody>
      </p:sp>
      <p:sp>
        <p:nvSpPr>
          <p:cNvPr id="7" name="页脚占位符 6"/>
          <p:cNvSpPr>
            <a:spLocks noGrp="1"/>
          </p:cNvSpPr>
          <p:nvPr>
            <p:ph type="ftr" sz="quarter" idx="11"/>
          </p:nvPr>
        </p:nvSpPr>
        <p:spPr/>
        <p:txBody>
          <a:bodyPr/>
          <a:lstStyle>
            <a:lvl1pPr>
              <a:defRPr/>
            </a:lvl1pPr>
          </a:lstStyle>
          <a:p>
            <a:pPr>
              <a:defRPr/>
            </a:pPr>
            <a:endParaRPr lang="zh-CN" altLang="en-US"/>
          </a:p>
        </p:txBody>
      </p:sp>
      <p:sp>
        <p:nvSpPr>
          <p:cNvPr id="8" name="灯片编号占位符 7"/>
          <p:cNvSpPr>
            <a:spLocks noGrp="1"/>
          </p:cNvSpPr>
          <p:nvPr>
            <p:ph type="sldNum" sz="quarter" idx="12"/>
          </p:nvPr>
        </p:nvSpPr>
        <p:spPr/>
        <p:txBody>
          <a:bodyPr/>
          <a:lstStyle>
            <a:lvl1pPr>
              <a:defRPr smtClean="0"/>
            </a:lvl1pPr>
          </a:lstStyle>
          <a:p>
            <a:pPr>
              <a:defRPr/>
            </a:pPr>
            <a:fld id="{62B7F128-57B0-46EA-9143-EC6EC350350A}" type="slidenum">
              <a:rPr altLang="en-US"/>
              <a:pPr>
                <a:defRPr/>
              </a:pPr>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7" name="等腰三角形 59" descr="#wm#_10_15_*Z"/>
          <p:cNvSpPr>
            <a:spLocks noChangeArrowheads="1"/>
          </p:cNvSpPr>
          <p:nvPr/>
        </p:nvSpPr>
        <p:spPr bwMode="auto">
          <a:xfrm rot="5400000" flipH="1">
            <a:off x="431006" y="410369"/>
            <a:ext cx="358775" cy="407988"/>
          </a:xfrm>
          <a:prstGeom prst="triangle">
            <a:avLst>
              <a:gd name="adj" fmla="val 50000"/>
            </a:avLst>
          </a:prstGeom>
          <a:solidFill>
            <a:srgbClr val="67841A"/>
          </a:solidFill>
          <a:ln>
            <a:noFill/>
          </a:ln>
          <a:effectLst/>
        </p:spPr>
        <p:txBody>
          <a:bodyPr anchor="ctr"/>
          <a:lstStyle>
            <a:lvl1pPr marL="236855" indent="-236855">
              <a:spcBef>
                <a:spcPct val="20000"/>
              </a:spcBef>
              <a:buSzPct val="125000"/>
              <a:buChar char="•"/>
              <a:defRPr>
                <a:solidFill>
                  <a:schemeClr val="bg2"/>
                </a:solidFill>
                <a:latin typeface="Arial" panose="020B0604020202020204" pitchFamily="34" charset="0"/>
                <a:ea typeface="黑体" panose="02010609060101010101" pitchFamily="49" charset="-122"/>
              </a:defRPr>
            </a:lvl1pPr>
            <a:lvl2pPr marL="742950" indent="-28575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2pPr>
            <a:lvl3pPr marL="11430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3pPr>
            <a:lvl4pPr marL="16002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4pPr>
            <a:lvl5pPr marL="20574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5pPr>
            <a:lvl6pPr marL="25146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6pPr>
            <a:lvl7pPr marL="29718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7pPr>
            <a:lvl8pPr marL="34290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8pPr>
            <a:lvl9pPr marL="38862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9pPr>
          </a:lstStyle>
          <a:p>
            <a:pPr eaLnBrk="1" hangingPunct="1">
              <a:defRPr/>
            </a:pPr>
            <a:endParaRPr lang="zh-CN" altLang="zh-CN" sz="1350" noProof="1">
              <a:sym typeface="Arial" panose="020B0604020202020204" pitchFamily="34" charset="0"/>
            </a:endParaRPr>
          </a:p>
        </p:txBody>
      </p:sp>
      <p:sp>
        <p:nvSpPr>
          <p:cNvPr id="3" name="文本占位符 2"/>
          <p:cNvSpPr>
            <a:spLocks noGrp="1"/>
          </p:cNvSpPr>
          <p:nvPr>
            <p:ph type="body" idx="1"/>
          </p:nvPr>
        </p:nvSpPr>
        <p:spPr>
          <a:xfrm>
            <a:off x="630239" y="1260872"/>
            <a:ext cx="3868737" cy="617934"/>
          </a:xfrm>
        </p:spPr>
        <p:txBody>
          <a:bodyPr anchor="b">
            <a:norm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smtClean="0"/>
              <a:t>单击此处编辑母版文本样式</a:t>
            </a:r>
          </a:p>
        </p:txBody>
      </p:sp>
      <p:sp>
        <p:nvSpPr>
          <p:cNvPr id="4" name="内容占位符 3"/>
          <p:cNvSpPr>
            <a:spLocks noGrp="1"/>
          </p:cNvSpPr>
          <p:nvPr>
            <p:ph sz="half" idx="2"/>
          </p:nvPr>
        </p:nvSpPr>
        <p:spPr>
          <a:xfrm>
            <a:off x="630239" y="1878806"/>
            <a:ext cx="3868737" cy="2763441"/>
          </a:xfrm>
        </p:spPr>
        <p:txBody>
          <a:bodyPr>
            <a:normAutofit/>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29150" y="1260872"/>
            <a:ext cx="3887788" cy="617934"/>
          </a:xfrm>
        </p:spPr>
        <p:txBody>
          <a:bodyPr anchor="b">
            <a:norm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29150" y="1878806"/>
            <a:ext cx="3887788" cy="2763441"/>
          </a:xfrm>
        </p:spPr>
        <p:txBody>
          <a:bodyPr>
            <a:normAutofit/>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9" name="标题 1"/>
          <p:cNvSpPr>
            <a:spLocks noGrp="1"/>
          </p:cNvSpPr>
          <p:nvPr>
            <p:ph type="title"/>
          </p:nvPr>
        </p:nvSpPr>
        <p:spPr>
          <a:xfrm>
            <a:off x="901701" y="316708"/>
            <a:ext cx="6035675" cy="592931"/>
          </a:xfrm>
        </p:spPr>
        <p:txBody>
          <a:bodyPr>
            <a:normAutofit/>
          </a:bodyPr>
          <a:lstStyle/>
          <a:p>
            <a:r>
              <a:rPr lang="zh-CN" altLang="en-US" noProof="1" smtClean="0"/>
              <a:t>单击此处编辑母版标题样式</a:t>
            </a:r>
            <a:endParaRPr lang="zh-CN" altLang="en-US" noProof="1"/>
          </a:p>
        </p:txBody>
      </p:sp>
      <p:sp>
        <p:nvSpPr>
          <p:cNvPr id="8" name="日期占位符 1"/>
          <p:cNvSpPr>
            <a:spLocks noGrp="1"/>
          </p:cNvSpPr>
          <p:nvPr>
            <p:ph type="dt" sz="half" idx="10"/>
          </p:nvPr>
        </p:nvSpPr>
        <p:spPr/>
        <p:txBody>
          <a:bodyPr/>
          <a:lstStyle>
            <a:lvl1pPr>
              <a:defRPr/>
            </a:lvl1pPr>
          </a:lstStyle>
          <a:p>
            <a:pPr>
              <a:defRPr/>
            </a:pPr>
            <a:endParaRPr lang="zh-CN" altLang="en-US"/>
          </a:p>
        </p:txBody>
      </p:sp>
      <p:sp>
        <p:nvSpPr>
          <p:cNvPr id="10" name="页脚占位符 7"/>
          <p:cNvSpPr>
            <a:spLocks noGrp="1"/>
          </p:cNvSpPr>
          <p:nvPr>
            <p:ph type="ftr" sz="quarter" idx="11"/>
          </p:nvPr>
        </p:nvSpPr>
        <p:spPr/>
        <p:txBody>
          <a:bodyPr/>
          <a:lstStyle>
            <a:lvl1pPr>
              <a:defRPr/>
            </a:lvl1pPr>
          </a:lstStyle>
          <a:p>
            <a:pPr>
              <a:defRPr/>
            </a:pPr>
            <a:endParaRPr lang="zh-CN" altLang="en-US"/>
          </a:p>
        </p:txBody>
      </p:sp>
      <p:sp>
        <p:nvSpPr>
          <p:cNvPr id="11" name="灯片编号占位符 9"/>
          <p:cNvSpPr>
            <a:spLocks noGrp="1"/>
          </p:cNvSpPr>
          <p:nvPr>
            <p:ph type="sldNum" sz="quarter" idx="12"/>
          </p:nvPr>
        </p:nvSpPr>
        <p:spPr/>
        <p:txBody>
          <a:bodyPr/>
          <a:lstStyle>
            <a:lvl1pPr>
              <a:defRPr smtClean="0"/>
            </a:lvl1pPr>
          </a:lstStyle>
          <a:p>
            <a:pPr>
              <a:defRPr/>
            </a:pPr>
            <a:fld id="{474BE06F-F936-4904-8D39-D14160BAE410}" type="slidenum">
              <a:rPr altLang="en-US"/>
              <a:pPr>
                <a:defRPr/>
              </a:pPr>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等腰三角形 59"/>
          <p:cNvSpPr>
            <a:spLocks noChangeArrowheads="1"/>
          </p:cNvSpPr>
          <p:nvPr/>
        </p:nvSpPr>
        <p:spPr bwMode="auto">
          <a:xfrm rot="60000" flipH="1">
            <a:off x="4337050" y="1631950"/>
            <a:ext cx="1116013" cy="715963"/>
          </a:xfrm>
          <a:prstGeom prst="triangle">
            <a:avLst>
              <a:gd name="adj" fmla="val 50000"/>
            </a:avLst>
          </a:prstGeom>
          <a:solidFill>
            <a:srgbClr val="B6E682"/>
          </a:solidFill>
          <a:ln>
            <a:noFill/>
          </a:ln>
          <a:effectLst/>
        </p:spPr>
        <p:txBody>
          <a:bodyPr anchor="ctr"/>
          <a:lstStyle>
            <a:lvl1pPr algn="ctr">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eaLnBrk="1" hangingPunct="1">
              <a:spcBef>
                <a:spcPct val="0"/>
              </a:spcBef>
              <a:buFont typeface="Arial" panose="020B0604020202020204" pitchFamily="34" charset="0"/>
              <a:buNone/>
              <a:defRPr/>
            </a:pPr>
            <a:endParaRPr lang="zh-CN" altLang="zh-CN" sz="1350" noProof="1">
              <a:solidFill>
                <a:srgbClr val="FFFFFF"/>
              </a:solidFill>
            </a:endParaRPr>
          </a:p>
        </p:txBody>
      </p:sp>
      <p:sp>
        <p:nvSpPr>
          <p:cNvPr id="4" name="等腰三角形 59"/>
          <p:cNvSpPr>
            <a:spLocks noChangeArrowheads="1"/>
          </p:cNvSpPr>
          <p:nvPr/>
        </p:nvSpPr>
        <p:spPr bwMode="auto">
          <a:xfrm rot="60000" flipH="1">
            <a:off x="3803650" y="1631950"/>
            <a:ext cx="1116013" cy="715963"/>
          </a:xfrm>
          <a:prstGeom prst="triangle">
            <a:avLst>
              <a:gd name="adj" fmla="val 50000"/>
            </a:avLst>
          </a:prstGeom>
          <a:solidFill>
            <a:srgbClr val="8FC226"/>
          </a:solidFill>
          <a:ln>
            <a:noFill/>
          </a:ln>
          <a:effectLst/>
        </p:spPr>
        <p:txBody>
          <a:bodyPr anchor="ctr"/>
          <a:lstStyle>
            <a:lvl1pPr algn="ctr">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lgn="ctr" eaLnBrk="0" hangingPunct="0">
              <a:spcBef>
                <a:spcPct val="20000"/>
              </a:spcBef>
              <a:buSzPct val="125000"/>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algn="ctr" eaLnBrk="0" fontAlgn="base" hangingPunct="0">
              <a:spcBef>
                <a:spcPct val="20000"/>
              </a:spcBef>
              <a:spcAft>
                <a:spcPct val="0"/>
              </a:spcAft>
              <a:buSzPct val="125000"/>
              <a:buFont typeface="Arial" panose="020B0604020202020204" pitchFamily="34" charset="0"/>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eaLnBrk="1" hangingPunct="1">
              <a:spcBef>
                <a:spcPct val="0"/>
              </a:spcBef>
              <a:buFont typeface="Arial" panose="020B0604020202020204" pitchFamily="34" charset="0"/>
              <a:buNone/>
              <a:defRPr/>
            </a:pPr>
            <a:endParaRPr lang="zh-CN" altLang="zh-CN" sz="1350" noProof="1">
              <a:solidFill>
                <a:srgbClr val="FFFFFF"/>
              </a:solidFill>
            </a:endParaRPr>
          </a:p>
        </p:txBody>
      </p:sp>
      <p:sp>
        <p:nvSpPr>
          <p:cNvPr id="2" name="标题 1"/>
          <p:cNvSpPr>
            <a:spLocks noGrp="1"/>
          </p:cNvSpPr>
          <p:nvPr>
            <p:ph type="title"/>
          </p:nvPr>
        </p:nvSpPr>
        <p:spPr>
          <a:xfrm>
            <a:off x="2152800" y="2367900"/>
            <a:ext cx="4838400" cy="442800"/>
          </a:xfrm>
        </p:spPr>
        <p:txBody>
          <a:bodyPr>
            <a:normAutofit/>
          </a:bodyPr>
          <a:lstStyle>
            <a:lvl1pPr algn="ctr">
              <a:defRPr sz="2400">
                <a:solidFill>
                  <a:srgbClr val="505050"/>
                </a:solidFill>
              </a:defRPr>
            </a:lvl1pPr>
          </a:lstStyle>
          <a:p>
            <a:r>
              <a:rPr lang="zh-CN" altLang="en-US" noProof="1" smtClean="0"/>
              <a:t>单击此处编辑母版标题样式</a:t>
            </a:r>
            <a:endParaRPr lang="zh-CN" altLang="en-US" noProof="1"/>
          </a:p>
        </p:txBody>
      </p:sp>
      <p:sp>
        <p:nvSpPr>
          <p:cNvPr id="5" name="日期占位符 2"/>
          <p:cNvSpPr>
            <a:spLocks noGrp="1"/>
          </p:cNvSpPr>
          <p:nvPr>
            <p:ph type="dt" sz="half" idx="10"/>
          </p:nvPr>
        </p:nvSpPr>
        <p:spPr/>
        <p:txBody>
          <a:bodyPr/>
          <a:lstStyle>
            <a:lvl1pPr>
              <a:defRPr/>
            </a:lvl1pPr>
          </a:lstStyle>
          <a:p>
            <a:pPr>
              <a:defRPr/>
            </a:pPr>
            <a:endParaRPr lang="zh-CN" altLang="en-US"/>
          </a:p>
        </p:txBody>
      </p:sp>
      <p:sp>
        <p:nvSpPr>
          <p:cNvPr id="6" name="页脚占位符 3"/>
          <p:cNvSpPr>
            <a:spLocks noGrp="1"/>
          </p:cNvSpPr>
          <p:nvPr>
            <p:ph type="ftr" sz="quarter" idx="11"/>
          </p:nvPr>
        </p:nvSpPr>
        <p:spPr/>
        <p:txBody>
          <a:bodyPr/>
          <a:lstStyle>
            <a:lvl1pPr>
              <a:defRPr/>
            </a:lvl1pPr>
          </a:lstStyle>
          <a:p>
            <a:pPr>
              <a:defRPr/>
            </a:pPr>
            <a:endParaRPr lang="zh-CN" altLang="en-US"/>
          </a:p>
        </p:txBody>
      </p:sp>
      <p:sp>
        <p:nvSpPr>
          <p:cNvPr id="7" name="灯片编号占位符 4"/>
          <p:cNvSpPr>
            <a:spLocks noGrp="1"/>
          </p:cNvSpPr>
          <p:nvPr>
            <p:ph type="sldNum" sz="quarter" idx="12"/>
          </p:nvPr>
        </p:nvSpPr>
        <p:spPr/>
        <p:txBody>
          <a:bodyPr/>
          <a:lstStyle>
            <a:lvl1pPr>
              <a:defRPr smtClean="0"/>
            </a:lvl1pPr>
          </a:lstStyle>
          <a:p>
            <a:pPr>
              <a:defRPr/>
            </a:pPr>
            <a:fld id="{F164B7CE-6B9C-4D84-BD3E-584C95F45ED0}" type="slidenum">
              <a:rPr altLang="en-US"/>
              <a:pPr>
                <a:defRPr/>
              </a:pPr>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CE2163E2-C3AF-4293-BD17-B7113B3D9CF9}" type="slidenum">
              <a:rPr altLang="en-US"/>
              <a:pPr>
                <a:defRPr/>
              </a:pPr>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等腰三角形 59" descr="#wm#_10_15_*Z"/>
          <p:cNvSpPr>
            <a:spLocks noChangeArrowheads="1"/>
          </p:cNvSpPr>
          <p:nvPr/>
        </p:nvSpPr>
        <p:spPr bwMode="auto">
          <a:xfrm rot="5400000" flipH="1">
            <a:off x="431006" y="410369"/>
            <a:ext cx="358775" cy="407988"/>
          </a:xfrm>
          <a:prstGeom prst="triangle">
            <a:avLst>
              <a:gd name="adj" fmla="val 50000"/>
            </a:avLst>
          </a:prstGeom>
          <a:solidFill>
            <a:srgbClr val="67841A"/>
          </a:solidFill>
          <a:ln>
            <a:noFill/>
          </a:ln>
          <a:effectLst/>
        </p:spPr>
        <p:txBody>
          <a:bodyPr anchor="ctr"/>
          <a:lstStyle>
            <a:lvl1pPr marL="236855" indent="-236855">
              <a:spcBef>
                <a:spcPct val="20000"/>
              </a:spcBef>
              <a:buSzPct val="125000"/>
              <a:buChar char="•"/>
              <a:defRPr>
                <a:solidFill>
                  <a:schemeClr val="bg2"/>
                </a:solidFill>
                <a:latin typeface="Arial" panose="020B0604020202020204" pitchFamily="34" charset="0"/>
                <a:ea typeface="黑体" panose="02010609060101010101" pitchFamily="49" charset="-122"/>
              </a:defRPr>
            </a:lvl1pPr>
            <a:lvl2pPr marL="742950" indent="-28575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2pPr>
            <a:lvl3pPr marL="11430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3pPr>
            <a:lvl4pPr marL="16002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4pPr>
            <a:lvl5pPr marL="2057400" indent="-228600" eaLnBrk="0" hangingPunct="0">
              <a:spcBef>
                <a:spcPct val="20000"/>
              </a:spcBef>
              <a:buSzPct val="125000"/>
              <a:buChar char="»"/>
              <a:defRPr>
                <a:solidFill>
                  <a:schemeClr val="bg2"/>
                </a:solidFill>
                <a:latin typeface="Arial" panose="020B0604020202020204" pitchFamily="34" charset="0"/>
                <a:ea typeface="黑体" panose="02010609060101010101" pitchFamily="49" charset="-122"/>
              </a:defRPr>
            </a:lvl5pPr>
            <a:lvl6pPr marL="25146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6pPr>
            <a:lvl7pPr marL="29718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7pPr>
            <a:lvl8pPr marL="34290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8pPr>
            <a:lvl9pPr marL="3886200" indent="-228600" eaLnBrk="0" fontAlgn="base" hangingPunct="0">
              <a:spcBef>
                <a:spcPct val="20000"/>
              </a:spcBef>
              <a:spcAft>
                <a:spcPct val="0"/>
              </a:spcAft>
              <a:buSzPct val="125000"/>
              <a:buChar char="»"/>
              <a:defRPr>
                <a:solidFill>
                  <a:schemeClr val="bg2"/>
                </a:solidFill>
                <a:latin typeface="Arial" panose="020B0604020202020204" pitchFamily="34" charset="0"/>
                <a:ea typeface="黑体" panose="02010609060101010101" pitchFamily="49" charset="-122"/>
              </a:defRPr>
            </a:lvl9pPr>
          </a:lstStyle>
          <a:p>
            <a:pPr eaLnBrk="1" hangingPunct="1">
              <a:defRPr/>
            </a:pPr>
            <a:endParaRPr lang="zh-CN" altLang="zh-CN" sz="1350" noProof="1">
              <a:sym typeface="Arial" panose="020B0604020202020204" pitchFamily="34" charset="0"/>
            </a:endParaRPr>
          </a:p>
        </p:txBody>
      </p:sp>
      <p:sp>
        <p:nvSpPr>
          <p:cNvPr id="2" name="标题 1"/>
          <p:cNvSpPr>
            <a:spLocks noGrp="1"/>
          </p:cNvSpPr>
          <p:nvPr>
            <p:ph type="title"/>
          </p:nvPr>
        </p:nvSpPr>
        <p:spPr>
          <a:xfrm>
            <a:off x="903600" y="315900"/>
            <a:ext cx="6037200" cy="594000"/>
          </a:xfrm>
        </p:spPr>
        <p:txBody>
          <a:bodyPr/>
          <a:lstStyle>
            <a:lvl1pPr>
              <a:defRPr sz="2400">
                <a:solidFill>
                  <a:srgbClr val="6F8A1B"/>
                </a:solidFill>
              </a:defRPr>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5206096" y="1201500"/>
            <a:ext cx="3016800" cy="3393900"/>
          </a:xfrm>
        </p:spPr>
        <p:txBody>
          <a:bodyPr/>
          <a:lstStyle>
            <a:lvl1pPr marL="0" indent="0">
              <a:buNone/>
              <a:defRPr sz="2400">
                <a:solidFill>
                  <a:srgbClr val="808080"/>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1">
              <a:sym typeface="Arial" panose="020B0604020202020204" pitchFamily="34" charset="0"/>
            </a:endParaRPr>
          </a:p>
        </p:txBody>
      </p:sp>
      <p:sp>
        <p:nvSpPr>
          <p:cNvPr id="4" name="文本占位符 3"/>
          <p:cNvSpPr>
            <a:spLocks noGrp="1"/>
          </p:cNvSpPr>
          <p:nvPr>
            <p:ph type="body" sz="half" idx="2"/>
          </p:nvPr>
        </p:nvSpPr>
        <p:spPr>
          <a:xfrm>
            <a:off x="628650" y="1190700"/>
            <a:ext cx="4313840" cy="3393900"/>
          </a:xfrm>
        </p:spPr>
        <p:txBody>
          <a:bodyPr>
            <a:normAutofit/>
          </a:bodyPr>
          <a:lstStyle>
            <a:lvl1pPr marL="214630" indent="-213995">
              <a:buFont typeface="Arial" panose="020B0604020202020204" pitchFamily="34" charset="0"/>
              <a:buChar char="•"/>
              <a:defRPr sz="1350">
                <a:solidFill>
                  <a:srgbClr val="808080"/>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smtClean="0"/>
              <a:t>单击此处编辑母版文本样式</a:t>
            </a:r>
          </a:p>
        </p:txBody>
      </p:sp>
      <p:sp>
        <p:nvSpPr>
          <p:cNvPr id="6" name="日期占位符 8"/>
          <p:cNvSpPr>
            <a:spLocks noGrp="1"/>
          </p:cNvSpPr>
          <p:nvPr>
            <p:ph type="dt" sz="half" idx="10"/>
          </p:nvPr>
        </p:nvSpPr>
        <p:spPr/>
        <p:txBody>
          <a:bodyPr/>
          <a:lstStyle>
            <a:lvl1pPr>
              <a:defRPr/>
            </a:lvl1pPr>
          </a:lstStyle>
          <a:p>
            <a:pPr>
              <a:defRPr/>
            </a:pPr>
            <a:endParaRPr lang="zh-CN" altLang="en-US"/>
          </a:p>
        </p:txBody>
      </p:sp>
      <p:sp>
        <p:nvSpPr>
          <p:cNvPr id="7" name="页脚占位符 9"/>
          <p:cNvSpPr>
            <a:spLocks noGrp="1"/>
          </p:cNvSpPr>
          <p:nvPr>
            <p:ph type="ftr" sz="quarter" idx="11"/>
          </p:nvPr>
        </p:nvSpPr>
        <p:spPr/>
        <p:txBody>
          <a:bodyPr/>
          <a:lstStyle>
            <a:lvl1pPr>
              <a:defRPr/>
            </a:lvl1pPr>
          </a:lstStyle>
          <a:p>
            <a:pPr>
              <a:defRPr/>
            </a:pPr>
            <a:endParaRPr lang="zh-CN" altLang="en-US"/>
          </a:p>
        </p:txBody>
      </p:sp>
      <p:sp>
        <p:nvSpPr>
          <p:cNvPr id="8" name="灯片编号占位符 10"/>
          <p:cNvSpPr>
            <a:spLocks noGrp="1"/>
          </p:cNvSpPr>
          <p:nvPr>
            <p:ph type="sldNum" sz="quarter" idx="12"/>
          </p:nvPr>
        </p:nvSpPr>
        <p:spPr/>
        <p:txBody>
          <a:bodyPr/>
          <a:lstStyle>
            <a:lvl1pPr>
              <a:defRPr smtClean="0"/>
            </a:lvl1pPr>
          </a:lstStyle>
          <a:p>
            <a:pPr>
              <a:defRPr/>
            </a:pPr>
            <a:fld id="{FFEA0212-21E9-4258-B87C-0B61C9151937}" type="slidenum">
              <a:rPr altLang="en-US"/>
              <a:pPr>
                <a:defRPr/>
              </a:pPr>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782734" y="316706"/>
            <a:ext cx="1016000" cy="4277916"/>
          </a:xfrm>
        </p:spPr>
        <p:txBody>
          <a:bodyPr vert="eaVert">
            <a:normAutofit/>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28652" y="316706"/>
            <a:ext cx="5001683" cy="4277916"/>
          </a:xfrm>
        </p:spPr>
        <p:txBody>
          <a:bodyPr vert="eaVert">
            <a:normAutofit/>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1"/>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3"/>
          <p:cNvSpPr>
            <a:spLocks noGrp="1"/>
          </p:cNvSpPr>
          <p:nvPr>
            <p:ph type="sldNum" sz="quarter" idx="12"/>
          </p:nvPr>
        </p:nvSpPr>
        <p:spPr/>
        <p:txBody>
          <a:bodyPr/>
          <a:lstStyle>
            <a:lvl1pPr>
              <a:defRPr/>
            </a:lvl1pPr>
          </a:lstStyle>
          <a:p>
            <a:pPr>
              <a:defRPr/>
            </a:pPr>
            <a:fld id="{4E4E0A12-C061-4520-882A-6DA5FA9DC8BA}" type="slidenum">
              <a:rPr altLang="en-US"/>
              <a:pPr>
                <a:defRPr/>
              </a:pPr>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bwMode="auto">
          <a:xfrm>
            <a:off x="857250" y="720725"/>
            <a:ext cx="5891213" cy="698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sym typeface="Arial" pitchFamily="34" charset="0"/>
              </a:rPr>
              <a:t>单击此处编辑母版标题样式</a:t>
            </a:r>
          </a:p>
        </p:txBody>
      </p:sp>
      <p:sp>
        <p:nvSpPr>
          <p:cNvPr id="1027" name="Rectangle 3"/>
          <p:cNvSpPr>
            <a:spLocks noGrp="1" noChangeArrowheads="1"/>
          </p:cNvSpPr>
          <p:nvPr>
            <p:ph type="body" idx="4294967295"/>
          </p:nvPr>
        </p:nvSpPr>
        <p:spPr bwMode="auto">
          <a:xfrm>
            <a:off x="628650" y="1592263"/>
            <a:ext cx="7886700" cy="3001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sym typeface="Arial" pitchFamily="34" charset="0"/>
              </a:rPr>
              <a:t>单击此处编辑母版文本样式</a:t>
            </a:r>
          </a:p>
          <a:p>
            <a:pPr lvl="1"/>
            <a:r>
              <a:rPr lang="zh-CN" altLang="en-US" smtClean="0">
                <a:sym typeface="Arial" pitchFamily="34" charset="0"/>
              </a:rPr>
              <a:t>第二级</a:t>
            </a:r>
          </a:p>
          <a:p>
            <a:pPr lvl="2"/>
            <a:r>
              <a:rPr lang="zh-CN" altLang="en-US" smtClean="0">
                <a:sym typeface="Arial" pitchFamily="34" charset="0"/>
              </a:rPr>
              <a:t>第三级</a:t>
            </a:r>
          </a:p>
          <a:p>
            <a:pPr lvl="3"/>
            <a:r>
              <a:rPr lang="zh-CN" altLang="en-US" smtClean="0">
                <a:sym typeface="Arial" pitchFamily="34" charset="0"/>
              </a:rPr>
              <a:t>第四级</a:t>
            </a:r>
          </a:p>
          <a:p>
            <a:pPr lvl="4"/>
            <a:r>
              <a:rPr lang="zh-CN" altLang="en-US" smtClean="0">
                <a:sym typeface="Arial" pitchFamily="34" charset="0"/>
              </a:rPr>
              <a:t>第五级</a:t>
            </a:r>
          </a:p>
        </p:txBody>
      </p:sp>
      <p:sp>
        <p:nvSpPr>
          <p:cNvPr id="2" name="日期占位符 1"/>
          <p:cNvSpPr>
            <a:spLocks noGrp="1"/>
          </p:cNvSpPr>
          <p:nvPr>
            <p:ph type="dt" sz="half" idx="2"/>
          </p:nvPr>
        </p:nvSpPr>
        <p:spPr>
          <a:xfrm>
            <a:off x="628650" y="4767263"/>
            <a:ext cx="2057400" cy="274637"/>
          </a:xfrm>
          <a:prstGeom prst="rect">
            <a:avLst/>
          </a:prstGeom>
        </p:spPr>
        <p:txBody>
          <a:bodyPr vert="horz" wrap="square" lIns="91440" tIns="45720" rIns="91440" bIns="45720" rtlCol="0" anchor="ctr">
            <a:normAutofit/>
          </a:bodyPr>
          <a:lstStyle>
            <a:lvl1pPr algn="l" eaLnBrk="1" hangingPunct="1">
              <a:buFont typeface="Arial" panose="020B0604020202020204" pitchFamily="34" charset="0"/>
              <a:buNone/>
              <a:defRPr sz="900" noProof="1">
                <a:solidFill>
                  <a:schemeClr val="tx1">
                    <a:tint val="75000"/>
                  </a:schemeClr>
                </a:solidFill>
                <a:latin typeface="Arial" panose="020B0604020202020204" pitchFamily="34" charset="0"/>
                <a:ea typeface="华文黑体" charset="-122"/>
                <a:cs typeface="+mn-ea"/>
              </a:defRPr>
            </a:lvl1pPr>
          </a:lstStyle>
          <a:p>
            <a:pPr>
              <a:defRPr/>
            </a:pPr>
            <a:endParaRPr lang="zh-CN" altLang="en-US" dirty="0"/>
          </a:p>
        </p:txBody>
      </p:sp>
      <p:sp>
        <p:nvSpPr>
          <p:cNvPr id="3" name="页脚占位符 2"/>
          <p:cNvSpPr>
            <a:spLocks noGrp="1"/>
          </p:cNvSpPr>
          <p:nvPr>
            <p:ph type="ftr" sz="quarter" idx="3"/>
          </p:nvPr>
        </p:nvSpPr>
        <p:spPr>
          <a:xfrm>
            <a:off x="3028950" y="4767263"/>
            <a:ext cx="3086100" cy="274637"/>
          </a:xfrm>
          <a:prstGeom prst="rect">
            <a:avLst/>
          </a:prstGeom>
        </p:spPr>
        <p:txBody>
          <a:bodyPr vert="horz" wrap="square" lIns="91440" tIns="45720" rIns="91440" bIns="45720" rtlCol="0" anchor="ctr">
            <a:normAutofit/>
          </a:bodyPr>
          <a:lstStyle>
            <a:lvl1pPr algn="ctr" eaLnBrk="1" hangingPunct="1">
              <a:buFont typeface="Arial" panose="020B0604020202020204" pitchFamily="34" charset="0"/>
              <a:buNone/>
              <a:defRPr sz="900" noProof="1">
                <a:solidFill>
                  <a:schemeClr val="tx1">
                    <a:tint val="75000"/>
                  </a:schemeClr>
                </a:solidFill>
                <a:ea typeface="黑体" panose="02010609060101010101" pitchFamily="49" charset="-122"/>
              </a:defRPr>
            </a:lvl1pPr>
          </a:lstStyle>
          <a:p>
            <a:pPr>
              <a:defRPr/>
            </a:pPr>
            <a:endParaRPr lang="zh-CN" altLang="en-US"/>
          </a:p>
        </p:txBody>
      </p:sp>
      <p:sp>
        <p:nvSpPr>
          <p:cNvPr id="4" name="灯片编号占位符 3"/>
          <p:cNvSpPr>
            <a:spLocks noGrp="1"/>
          </p:cNvSpPr>
          <p:nvPr>
            <p:ph type="sldNum" sz="quarter" idx="4"/>
          </p:nvPr>
        </p:nvSpPr>
        <p:spPr>
          <a:xfrm>
            <a:off x="6457950" y="4767263"/>
            <a:ext cx="20574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buFont typeface="Arial" pitchFamily="34" charset="0"/>
              <a:buNone/>
              <a:defRPr sz="900" noProof="1" smtClean="0">
                <a:solidFill>
                  <a:srgbClr val="A0AE8B"/>
                </a:solidFill>
                <a:ea typeface="华文黑体" charset="-122"/>
                <a:cs typeface="黑体" pitchFamily="49" charset="-122"/>
              </a:defRPr>
            </a:lvl1pPr>
          </a:lstStyle>
          <a:p>
            <a:pPr>
              <a:defRPr/>
            </a:pPr>
            <a:fld id="{9AADD5F4-3B34-41C5-AC3E-E9EC7231CE57}" type="slidenum">
              <a:rPr lang="uk-UA" altLang="en-US" smtClean="0"/>
              <a:pPr>
                <a:defRPr/>
              </a:pPr>
              <a:t>‹#›</a:t>
            </a:fld>
            <a:endParaRPr lang="uk-UA" altLang="zh-CN"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2" r:id="rId3"/>
    <p:sldLayoutId id="2147483819" r:id="rId4"/>
    <p:sldLayoutId id="2147483820" r:id="rId5"/>
    <p:sldLayoutId id="2147483821" r:id="rId6"/>
    <p:sldLayoutId id="2147483813" r:id="rId7"/>
    <p:sldLayoutId id="2147483822" r:id="rId8"/>
    <p:sldLayoutId id="2147483814" r:id="rId9"/>
    <p:sldLayoutId id="2147483815" r:id="rId10"/>
    <p:sldLayoutId id="2147483816" r:id="rId11"/>
    <p:sldLayoutId id="2147483823" r:id="rId12"/>
    <p:sldLayoutId id="2147483824" r:id="rId13"/>
  </p:sldLayoutIdLst>
  <p:transition/>
  <p:txStyles>
    <p:titleStyle>
      <a:lvl1pPr algn="l" rtl="0" eaLnBrk="0" fontAlgn="base" hangingPunct="0">
        <a:spcBef>
          <a:spcPct val="0"/>
        </a:spcBef>
        <a:spcAft>
          <a:spcPct val="0"/>
        </a:spcAft>
        <a:buFont typeface="Arial" pitchFamily="34" charset="0"/>
        <a:defRPr sz="2700" kern="1200">
          <a:solidFill>
            <a:srgbClr val="6F8A1B"/>
          </a:solidFill>
          <a:latin typeface="Arial" panose="020B0604020202020204" pitchFamily="34" charset="0"/>
          <a:ea typeface="黑体" panose="02010609060101010101" pitchFamily="49"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p:titleStyle>
    <p:bodyStyle>
      <a:lvl1pPr marL="177800" indent="-177800" algn="l" rtl="0" eaLnBrk="0" fontAlgn="base" hangingPunct="0">
        <a:spcBef>
          <a:spcPct val="0"/>
        </a:spcBef>
        <a:spcAft>
          <a:spcPct val="0"/>
        </a:spcAft>
        <a:buSzPct val="125000"/>
        <a:buChar char="•"/>
        <a:defRPr sz="3200" kern="1200">
          <a:solidFill>
            <a:schemeClr val="bg2"/>
          </a:solidFill>
          <a:latin typeface="Arial" panose="020B0604020202020204" pitchFamily="34" charset="0"/>
          <a:ea typeface="黑体" panose="02010609060101010101" pitchFamily="49" charset="-122"/>
          <a:cs typeface="+mn-cs"/>
          <a:sym typeface="Arial" pitchFamily="34" charset="0"/>
        </a:defRPr>
      </a:lvl1pPr>
      <a:lvl2pPr marL="557213" indent="-214313" algn="l" rtl="0" eaLnBrk="0" fontAlgn="base" hangingPunct="0">
        <a:spcBef>
          <a:spcPct val="0"/>
        </a:spcBef>
        <a:spcAft>
          <a:spcPct val="0"/>
        </a:spcAft>
        <a:buSzPct val="125000"/>
        <a:buFont typeface="Arial" pitchFamily="34" charset="0"/>
        <a:buChar char="•"/>
        <a:defRPr sz="1500" kern="1200">
          <a:solidFill>
            <a:schemeClr val="bg2"/>
          </a:solidFill>
          <a:latin typeface="Arial" panose="020B0604020202020204" pitchFamily="34" charset="0"/>
          <a:ea typeface="黑体" panose="02010609060101010101" pitchFamily="49" charset="-122"/>
          <a:cs typeface="+mn-cs"/>
          <a:sym typeface="Arial" pitchFamily="34" charset="0"/>
        </a:defRPr>
      </a:lvl2pPr>
      <a:lvl3pPr marL="900113" indent="-214313" algn="l" rtl="0" eaLnBrk="0" fontAlgn="base" hangingPunct="0">
        <a:spcBef>
          <a:spcPct val="0"/>
        </a:spcBef>
        <a:spcAft>
          <a:spcPct val="0"/>
        </a:spcAft>
        <a:buSzPct val="125000"/>
        <a:buFont typeface="Arial" pitchFamily="34" charset="0"/>
        <a:buChar char="•"/>
        <a:defRPr sz="1500" kern="1200">
          <a:solidFill>
            <a:schemeClr val="bg2"/>
          </a:solidFill>
          <a:latin typeface="Arial" panose="020B0604020202020204" pitchFamily="34" charset="0"/>
          <a:ea typeface="黑体" panose="02010609060101010101" pitchFamily="49" charset="-122"/>
          <a:cs typeface="+mn-cs"/>
          <a:sym typeface="Arial" pitchFamily="34" charset="0"/>
        </a:defRPr>
      </a:lvl3pPr>
      <a:lvl4pPr marL="1243013" indent="-214313" algn="l" rtl="0" eaLnBrk="0" fontAlgn="base" hangingPunct="0">
        <a:spcBef>
          <a:spcPct val="0"/>
        </a:spcBef>
        <a:spcAft>
          <a:spcPct val="0"/>
        </a:spcAft>
        <a:buSzPct val="125000"/>
        <a:buFont typeface="Arial" pitchFamily="34" charset="0"/>
        <a:buChar char="•"/>
        <a:defRPr sz="1500" kern="1200">
          <a:solidFill>
            <a:schemeClr val="bg2"/>
          </a:solidFill>
          <a:latin typeface="Arial" panose="020B0604020202020204" pitchFamily="34" charset="0"/>
          <a:ea typeface="黑体" panose="02010609060101010101" pitchFamily="49" charset="-122"/>
          <a:cs typeface="+mn-cs"/>
          <a:sym typeface="Arial" pitchFamily="34" charset="0"/>
        </a:defRPr>
      </a:lvl4pPr>
      <a:lvl5pPr marL="1585913" indent="-214313" algn="l" rtl="0" eaLnBrk="0" fontAlgn="base" hangingPunct="0">
        <a:spcBef>
          <a:spcPct val="0"/>
        </a:spcBef>
        <a:spcAft>
          <a:spcPct val="0"/>
        </a:spcAft>
        <a:buSzPct val="125000"/>
        <a:buFont typeface="Arial" pitchFamily="34" charset="0"/>
        <a:buChar char="•"/>
        <a:defRPr sz="1500" kern="1200">
          <a:solidFill>
            <a:schemeClr val="bg2"/>
          </a:solidFill>
          <a:latin typeface="Arial" panose="020B0604020202020204" pitchFamily="34" charset="0"/>
          <a:ea typeface="黑体" panose="02010609060101010101" pitchFamily="49" charset="-122"/>
          <a:cs typeface="+mn-cs"/>
          <a:sym typeface="Arial" pitchFamily="34" charset="0"/>
        </a:defRPr>
      </a:lvl5pPr>
      <a:lvl6pPr marL="18859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image1.jpeg" descr="dise"/>
          <p:cNvPicPr>
            <a:picLocks noChangeArrowheads="1"/>
          </p:cNvPicPr>
          <p:nvPr/>
        </p:nvPicPr>
        <p:blipFill>
          <a:blip r:embed="rId3" cstate="print"/>
          <a:srcRect/>
          <a:stretch>
            <a:fillRect/>
          </a:stretch>
        </p:blipFill>
        <p:spPr bwMode="auto">
          <a:xfrm>
            <a:off x="-36513" y="-20638"/>
            <a:ext cx="9180513" cy="5233988"/>
          </a:xfrm>
          <a:prstGeom prst="rect">
            <a:avLst/>
          </a:prstGeom>
          <a:pattFill prst="pct5">
            <a:fgClr>
              <a:srgbClr val="2D65B4"/>
            </a:fgClr>
            <a:bgClr>
              <a:srgbClr val="002060"/>
            </a:bgClr>
          </a:pattFill>
          <a:ln w="12700">
            <a:noFill/>
            <a:miter lim="800000"/>
            <a:headEnd/>
            <a:tailEnd/>
          </a:ln>
        </p:spPr>
      </p:pic>
      <p:pic>
        <p:nvPicPr>
          <p:cNvPr id="8195" name="image2.png"/>
          <p:cNvPicPr>
            <a:picLocks noChangeArrowheads="1"/>
          </p:cNvPicPr>
          <p:nvPr/>
        </p:nvPicPr>
        <p:blipFill>
          <a:blip r:embed="rId4" cstate="print"/>
          <a:srcRect/>
          <a:stretch>
            <a:fillRect/>
          </a:stretch>
        </p:blipFill>
        <p:spPr bwMode="auto">
          <a:xfrm>
            <a:off x="7956550" y="231775"/>
            <a:ext cx="900113" cy="900113"/>
          </a:xfrm>
          <a:prstGeom prst="rect">
            <a:avLst/>
          </a:prstGeom>
          <a:noFill/>
          <a:ln w="12700">
            <a:noFill/>
            <a:miter lim="800000"/>
            <a:headEnd/>
            <a:tailEnd/>
          </a:ln>
        </p:spPr>
      </p:pic>
      <p:sp>
        <p:nvSpPr>
          <p:cNvPr id="4" name="文本框 3"/>
          <p:cNvSpPr txBox="1"/>
          <p:nvPr/>
        </p:nvSpPr>
        <p:spPr>
          <a:xfrm>
            <a:off x="-72001" y="1785932"/>
            <a:ext cx="9216001" cy="1404000"/>
          </a:xfrm>
          <a:prstGeom prst="rect">
            <a:avLst/>
          </a:prstGeom>
          <a:solidFill>
            <a:srgbClr val="03735F"/>
          </a:solidFill>
          <a:effectLst>
            <a:glow>
              <a:schemeClr val="accent1">
                <a:alpha val="40000"/>
              </a:schemeClr>
            </a:glow>
          </a:effectLst>
        </p:spPr>
        <p:txBody>
          <a:bodyPr>
            <a:spAutoFit/>
          </a:bodyPr>
          <a:lstStyle/>
          <a:p>
            <a:pPr eaLnBrk="1" hangingPunct="1">
              <a:buFont typeface="Arial" panose="020B0604020202020204" pitchFamily="34" charset="0"/>
              <a:buNone/>
              <a:defRPr/>
            </a:pPr>
            <a:endParaRPr lang="zh-CN" altLang="en-US" noProof="1"/>
          </a:p>
        </p:txBody>
      </p:sp>
      <p:sp>
        <p:nvSpPr>
          <p:cNvPr id="8199" name="Shape 289"/>
          <p:cNvSpPr>
            <a:spLocks noChangeArrowheads="1"/>
          </p:cNvSpPr>
          <p:nvPr/>
        </p:nvSpPr>
        <p:spPr bwMode="auto">
          <a:xfrm>
            <a:off x="1035844" y="1821175"/>
            <a:ext cx="7072313" cy="1323435"/>
          </a:xfrm>
          <a:prstGeom prst="rect">
            <a:avLst/>
          </a:prstGeom>
          <a:noFill/>
          <a:ln w="12700">
            <a:noFill/>
            <a:miter lim="800000"/>
            <a:headEnd/>
            <a:tailEnd/>
          </a:ln>
        </p:spPr>
        <p:txBody>
          <a:bodyPr wrap="square" lIns="45718" tIns="45718" rIns="45718" bIns="45718">
            <a:spAutoFit/>
          </a:bodyPr>
          <a:lstStyle/>
          <a:p>
            <a:pPr algn="ctr" eaLnBrk="1" hangingPunct="1">
              <a:spcBef>
                <a:spcPts val="4200"/>
              </a:spcBef>
              <a:spcAft>
                <a:spcPts val="0"/>
              </a:spcAft>
              <a:buFont typeface="Arial" pitchFamily="34" charset="0"/>
              <a:buNone/>
            </a:pPr>
            <a:r>
              <a:rPr lang="zh-CN" altLang="en-US" sz="4000" b="1" dirty="0" smtClean="0">
                <a:solidFill>
                  <a:srgbClr val="FFFFFF"/>
                </a:solidFill>
                <a:latin typeface="STHeiti Light" charset="-122"/>
                <a:ea typeface="STHeiti Light" charset="-122"/>
                <a:cs typeface="STHeiti Light" charset="-122"/>
                <a:sym typeface="方正大标宋简体"/>
              </a:rPr>
              <a:t>医师</a:t>
            </a:r>
            <a:r>
              <a:rPr lang="zh-CN" altLang="en-US" sz="4000" b="1" dirty="0">
                <a:solidFill>
                  <a:srgbClr val="FFFFFF"/>
                </a:solidFill>
                <a:latin typeface="STHeiti Light" charset="-122"/>
                <a:ea typeface="STHeiti Light" charset="-122"/>
                <a:cs typeface="STHeiti Light" charset="-122"/>
                <a:sym typeface="方正大标宋简体"/>
              </a:rPr>
              <a:t>定期考核</a:t>
            </a:r>
            <a:r>
              <a:rPr lang="zh-CN" altLang="en-US" sz="4000" b="1" dirty="0" smtClean="0">
                <a:solidFill>
                  <a:srgbClr val="FFFFFF"/>
                </a:solidFill>
                <a:latin typeface="STHeiti Light" charset="-122"/>
                <a:ea typeface="STHeiti Light" charset="-122"/>
                <a:cs typeface="STHeiti Light" charset="-122"/>
                <a:sym typeface="方正大标宋简体"/>
              </a:rPr>
              <a:t>工作</a:t>
            </a:r>
            <a:endParaRPr lang="en-US" altLang="zh-CN" sz="4000" b="1" dirty="0" smtClean="0">
              <a:solidFill>
                <a:srgbClr val="FFFFFF"/>
              </a:solidFill>
              <a:latin typeface="STHeiti Light" charset="-122"/>
              <a:ea typeface="STHeiti Light" charset="-122"/>
              <a:cs typeface="STHeiti Light" charset="-122"/>
              <a:sym typeface="方正大标宋简体"/>
            </a:endParaRPr>
          </a:p>
          <a:p>
            <a:pPr algn="ctr" eaLnBrk="1" hangingPunct="1">
              <a:spcBef>
                <a:spcPts val="0"/>
              </a:spcBef>
              <a:spcAft>
                <a:spcPts val="0"/>
              </a:spcAft>
              <a:buFont typeface="Arial" pitchFamily="34" charset="0"/>
              <a:buNone/>
            </a:pPr>
            <a:r>
              <a:rPr lang="zh-CN" altLang="en-US" sz="4000" b="1" dirty="0" smtClean="0">
                <a:solidFill>
                  <a:srgbClr val="FFFFFF"/>
                </a:solidFill>
                <a:latin typeface="STHeiti Light" charset="-122"/>
                <a:ea typeface="STHeiti Light" charset="-122"/>
                <a:cs typeface="STHeiti Light" charset="-122"/>
                <a:sym typeface="方正大标宋简体"/>
              </a:rPr>
              <a:t>背景介绍及相关政策解读 </a:t>
            </a:r>
          </a:p>
        </p:txBody>
      </p:sp>
      <p:sp>
        <p:nvSpPr>
          <p:cNvPr id="3" name="矩形 2"/>
          <p:cNvSpPr/>
          <p:nvPr/>
        </p:nvSpPr>
        <p:spPr>
          <a:xfrm>
            <a:off x="3286116" y="3429006"/>
            <a:ext cx="2544286" cy="461665"/>
          </a:xfrm>
          <a:prstGeom prst="rect">
            <a:avLst/>
          </a:prstGeom>
        </p:spPr>
        <p:txBody>
          <a:bodyPr wrap="none">
            <a:spAutoFit/>
          </a:bodyPr>
          <a:lstStyle/>
          <a:p>
            <a:r>
              <a:rPr lang="zh-CN" altLang="en-US" sz="2400" b="1" dirty="0" smtClean="0">
                <a:solidFill>
                  <a:schemeClr val="accent4">
                    <a:lumMod val="65000"/>
                    <a:lumOff val="35000"/>
                  </a:schemeClr>
                </a:solidFill>
                <a:latin typeface="STHeiti Light" charset="-122"/>
                <a:ea typeface="STHeiti Light" charset="-122"/>
                <a:cs typeface="STHeiti Light" charset="-122"/>
              </a:rPr>
              <a:t>成都  </a:t>
            </a:r>
            <a:r>
              <a:rPr lang="en-US" altLang="zh-CN" sz="2400" b="1" dirty="0" smtClean="0">
                <a:solidFill>
                  <a:schemeClr val="accent4">
                    <a:lumMod val="65000"/>
                    <a:lumOff val="35000"/>
                  </a:schemeClr>
                </a:solidFill>
                <a:latin typeface="STHeiti Light" charset="-122"/>
                <a:ea typeface="STHeiti Light" charset="-122"/>
                <a:cs typeface="STHeiti Light" charset="-122"/>
              </a:rPr>
              <a:t>2019</a:t>
            </a:r>
            <a:r>
              <a:rPr lang="zh-CN" altLang="en-US" sz="2400" b="1" dirty="0" smtClean="0">
                <a:solidFill>
                  <a:schemeClr val="accent4">
                    <a:lumMod val="65000"/>
                    <a:lumOff val="35000"/>
                  </a:schemeClr>
                </a:solidFill>
                <a:latin typeface="STHeiti Light" charset="-122"/>
                <a:ea typeface="STHeiti Light" charset="-122"/>
                <a:cs typeface="STHeiti Light" charset="-122"/>
              </a:rPr>
              <a:t>年</a:t>
            </a:r>
            <a:r>
              <a:rPr lang="en-US" altLang="zh-CN" sz="2400" b="1" dirty="0" smtClean="0">
                <a:solidFill>
                  <a:schemeClr val="accent4">
                    <a:lumMod val="65000"/>
                    <a:lumOff val="35000"/>
                  </a:schemeClr>
                </a:solidFill>
                <a:latin typeface="STHeiti Light" charset="-122"/>
                <a:ea typeface="STHeiti Light" charset="-122"/>
                <a:cs typeface="STHeiti Light" charset="-122"/>
              </a:rPr>
              <a:t>7</a:t>
            </a:r>
            <a:r>
              <a:rPr lang="zh-CN" altLang="en-US" sz="2400" b="1" dirty="0" smtClean="0">
                <a:solidFill>
                  <a:schemeClr val="accent4">
                    <a:lumMod val="65000"/>
                    <a:lumOff val="35000"/>
                  </a:schemeClr>
                </a:solidFill>
                <a:latin typeface="STHeiti Light" charset="-122"/>
                <a:ea typeface="STHeiti Light" charset="-122"/>
                <a:cs typeface="STHeiti Light" charset="-122"/>
              </a:rPr>
              <a:t>月</a:t>
            </a:r>
            <a:endParaRPr lang="zh-CN" altLang="en-US" sz="2400" b="1" dirty="0">
              <a:solidFill>
                <a:schemeClr val="accent4">
                  <a:lumMod val="65000"/>
                  <a:lumOff val="35000"/>
                </a:schemeClr>
              </a:solidFill>
              <a:latin typeface="STHeiti Light" charset="-122"/>
              <a:ea typeface="STHeiti Light" charset="-122"/>
              <a:cs typeface="STHeiti Light"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折角形 3"/>
          <p:cNvSpPr/>
          <p:nvPr/>
        </p:nvSpPr>
        <p:spPr>
          <a:xfrm>
            <a:off x="4643438" y="1005576"/>
            <a:ext cx="4071363" cy="3726414"/>
          </a:xfrm>
          <a:prstGeom prst="foldedCorner">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10243" name="TextBox 4"/>
          <p:cNvSpPr txBox="1">
            <a:spLocks noChangeArrowheads="1"/>
          </p:cNvSpPr>
          <p:nvPr/>
        </p:nvSpPr>
        <p:spPr bwMode="auto">
          <a:xfrm>
            <a:off x="5004048" y="1263515"/>
            <a:ext cx="3518912" cy="3323987"/>
          </a:xfrm>
          <a:prstGeom prst="rect">
            <a:avLst/>
          </a:prstGeom>
          <a:noFill/>
          <a:ln w="9525">
            <a:noFill/>
            <a:miter lim="800000"/>
            <a:headEnd/>
            <a:tailEnd/>
          </a:ln>
        </p:spPr>
        <p:txBody>
          <a:bodyPr wrap="none">
            <a:spAutoFit/>
          </a:bodyPr>
          <a:lstStyle/>
          <a:p>
            <a:pPr>
              <a:lnSpc>
                <a:spcPct val="150000"/>
              </a:lnSpc>
            </a:pPr>
            <a:r>
              <a:rPr lang="zh-CN" altLang="en-US" sz="2000" dirty="0"/>
              <a:t>第一章　总　　则</a:t>
            </a:r>
          </a:p>
          <a:p>
            <a:pPr>
              <a:lnSpc>
                <a:spcPct val="150000"/>
              </a:lnSpc>
            </a:pPr>
            <a:r>
              <a:rPr lang="zh-CN" altLang="en-US" sz="2000" dirty="0"/>
              <a:t>第二章　考核机构</a:t>
            </a:r>
            <a:endParaRPr lang="en-US" altLang="zh-CN" sz="2000" dirty="0"/>
          </a:p>
          <a:p>
            <a:pPr>
              <a:lnSpc>
                <a:spcPct val="150000"/>
              </a:lnSpc>
            </a:pPr>
            <a:r>
              <a:rPr lang="zh-CN" altLang="en-US" sz="2000" dirty="0"/>
              <a:t>第三章　考核方式及管理</a:t>
            </a:r>
          </a:p>
          <a:p>
            <a:pPr>
              <a:lnSpc>
                <a:spcPct val="150000"/>
              </a:lnSpc>
            </a:pPr>
            <a:r>
              <a:rPr lang="zh-CN" altLang="en-US" sz="2000" dirty="0"/>
              <a:t>第四章　执业记录与考核程序</a:t>
            </a:r>
            <a:endParaRPr lang="en-US" altLang="zh-CN" sz="2000" dirty="0"/>
          </a:p>
          <a:p>
            <a:pPr>
              <a:lnSpc>
                <a:spcPct val="150000"/>
              </a:lnSpc>
            </a:pPr>
            <a:r>
              <a:rPr lang="zh-CN" altLang="en-US" sz="2000" dirty="0"/>
              <a:t>第五章　考核结果</a:t>
            </a:r>
            <a:endParaRPr lang="en-US" altLang="zh-CN" sz="2000" dirty="0"/>
          </a:p>
          <a:p>
            <a:pPr>
              <a:lnSpc>
                <a:spcPct val="150000"/>
              </a:lnSpc>
            </a:pPr>
            <a:r>
              <a:rPr lang="zh-CN" altLang="en-US" sz="2000" dirty="0"/>
              <a:t>第六章　监督管理</a:t>
            </a:r>
          </a:p>
          <a:p>
            <a:pPr>
              <a:lnSpc>
                <a:spcPct val="150000"/>
              </a:lnSpc>
            </a:pPr>
            <a:r>
              <a:rPr lang="zh-CN" altLang="en-US" sz="2000" dirty="0"/>
              <a:t>第七章　附　　则</a:t>
            </a:r>
          </a:p>
        </p:txBody>
      </p:sp>
      <p:sp>
        <p:nvSpPr>
          <p:cNvPr id="10244" name="矩形 5"/>
          <p:cNvSpPr>
            <a:spLocks noChangeArrowheads="1"/>
          </p:cNvSpPr>
          <p:nvPr/>
        </p:nvSpPr>
        <p:spPr bwMode="auto">
          <a:xfrm>
            <a:off x="1857356" y="1000114"/>
            <a:ext cx="534249" cy="3571900"/>
          </a:xfrm>
          <a:prstGeom prst="rect">
            <a:avLst/>
          </a:prstGeom>
          <a:noFill/>
          <a:ln w="9525">
            <a:noFill/>
            <a:miter lim="800000"/>
            <a:headEnd/>
            <a:tailEnd/>
          </a:ln>
        </p:spPr>
        <p:txBody>
          <a:bodyPr vert="eaVert" wrap="square">
            <a:spAutoFit/>
          </a:bodyPr>
          <a:lstStyle/>
          <a:p>
            <a:pPr algn="dist">
              <a:lnSpc>
                <a:spcPts val="3000"/>
              </a:lnSpc>
            </a:pPr>
            <a:r>
              <a:rPr lang="zh-CN" altLang="en-US" sz="2000" dirty="0">
                <a:solidFill>
                  <a:srgbClr val="C00000"/>
                </a:solidFill>
                <a:latin typeface="微软雅黑" pitchFamily="34" charset="-122"/>
                <a:ea typeface="微软雅黑" pitchFamily="34" charset="-122"/>
              </a:rPr>
              <a:t>卫医发</a:t>
            </a:r>
            <a:r>
              <a:rPr lang="en-US" altLang="zh-CN" sz="2000" dirty="0">
                <a:solidFill>
                  <a:srgbClr val="C00000"/>
                </a:solidFill>
                <a:latin typeface="微软雅黑" pitchFamily="34" charset="-122"/>
                <a:ea typeface="微软雅黑" pitchFamily="34" charset="-122"/>
              </a:rPr>
              <a:t>〔2007〕</a:t>
            </a:r>
            <a:r>
              <a:rPr lang="zh-CN" altLang="en-US" sz="2000" dirty="0">
                <a:solidFill>
                  <a:srgbClr val="C00000"/>
                </a:solidFill>
                <a:latin typeface="微软雅黑" pitchFamily="34" charset="-122"/>
                <a:ea typeface="微软雅黑" pitchFamily="34" charset="-122"/>
              </a:rPr>
              <a:t>部令</a:t>
            </a:r>
            <a:r>
              <a:rPr lang="en-US" altLang="zh-CN" sz="2000" dirty="0">
                <a:solidFill>
                  <a:srgbClr val="C00000"/>
                </a:solidFill>
                <a:latin typeface="微软雅黑" pitchFamily="34" charset="-122"/>
                <a:ea typeface="微软雅黑" pitchFamily="34" charset="-122"/>
              </a:rPr>
              <a:t>66</a:t>
            </a:r>
            <a:r>
              <a:rPr lang="zh-CN" altLang="en-US" sz="2000" dirty="0">
                <a:solidFill>
                  <a:srgbClr val="C00000"/>
                </a:solidFill>
                <a:latin typeface="微软雅黑" pitchFamily="34" charset="-122"/>
                <a:ea typeface="微软雅黑" pitchFamily="34" charset="-122"/>
              </a:rPr>
              <a:t>号</a:t>
            </a:r>
          </a:p>
        </p:txBody>
      </p:sp>
      <p:pic>
        <p:nvPicPr>
          <p:cNvPr id="89089" name="Picture 1" descr="C:\Users\user\AppData\Roaming\Tencent\Users\315302910\QQ\WinTemp\RichOle\2ED]Z`TDSQAEGYVHS2)Q}HK.jpg"/>
          <p:cNvPicPr>
            <a:picLocks noChangeAspect="1" noChangeArrowheads="1"/>
          </p:cNvPicPr>
          <p:nvPr/>
        </p:nvPicPr>
        <p:blipFill>
          <a:blip r:embed="rId2" cstate="print"/>
          <a:srcRect/>
          <a:stretch>
            <a:fillRect/>
          </a:stretch>
        </p:blipFill>
        <p:spPr bwMode="auto">
          <a:xfrm>
            <a:off x="4643438" y="981976"/>
            <a:ext cx="3528424" cy="3735976"/>
          </a:xfrm>
          <a:prstGeom prst="rect">
            <a:avLst/>
          </a:prstGeom>
          <a:noFill/>
          <a:ln>
            <a:solidFill>
              <a:schemeClr val="tx1">
                <a:lumMod val="65000"/>
                <a:lumOff val="35000"/>
              </a:schemeClr>
            </a:solidFill>
          </a:ln>
        </p:spPr>
      </p:pic>
      <p:sp>
        <p:nvSpPr>
          <p:cNvPr id="6"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a:t>
            </a:r>
            <a:r>
              <a:rPr lang="zh-CN" altLang="en-US" smtClean="0">
                <a:solidFill>
                  <a:srgbClr val="03735F"/>
                </a:solidFill>
              </a:rPr>
              <a:t>的法律依据</a:t>
            </a:r>
            <a:endParaRPr lang="zh-CN" altLang="en-US" dirty="0">
              <a:solidFill>
                <a:srgbClr val="03735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4.44444E-6 -2.34568E-6 L -0.47048 0.00432 " pathEditMode="relative" rAng="0" ptsTypes="AA">
                                      <p:cBhvr>
                                        <p:cTn id="6" dur="2000" fill="hold"/>
                                        <p:tgtEl>
                                          <p:spTgt spid="89089"/>
                                        </p:tgtEl>
                                        <p:attrNameLst>
                                          <p:attrName>ppt_x</p:attrName>
                                          <p:attrName>ppt_y</p:attrName>
                                        </p:attrNameLst>
                                      </p:cBhvr>
                                      <p:rCtr x="-23524" y="2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857224" y="1500180"/>
            <a:ext cx="7858180" cy="2092881"/>
          </a:xfrm>
          <a:prstGeom prst="rect">
            <a:avLst/>
          </a:prstGeom>
        </p:spPr>
        <p:txBody>
          <a:bodyPr wrap="square">
            <a:spAutoFit/>
          </a:bodyPr>
          <a:lstStyle/>
          <a:p>
            <a:pPr>
              <a:spcBef>
                <a:spcPts val="600"/>
              </a:spcBef>
              <a:spcAft>
                <a:spcPts val="1200"/>
              </a:spcAft>
            </a:pPr>
            <a:r>
              <a:rPr lang="en-US" altLang="zh-CN" sz="3200" b="1" dirty="0" smtClean="0">
                <a:solidFill>
                  <a:schemeClr val="accent4"/>
                </a:solidFill>
                <a:latin typeface="华文黑体" charset="-122"/>
                <a:ea typeface="华文黑体" charset="-122"/>
              </a:rPr>
              <a:t>        《</a:t>
            </a:r>
            <a:r>
              <a:rPr lang="zh-CN" altLang="en-US" sz="3200" b="1" dirty="0" smtClean="0">
                <a:solidFill>
                  <a:schemeClr val="accent4"/>
                </a:solidFill>
                <a:latin typeface="华文黑体" charset="-122"/>
                <a:ea typeface="华文黑体" charset="-122"/>
              </a:rPr>
              <a:t>医师执业注册管理办法</a:t>
            </a:r>
            <a:r>
              <a:rPr lang="en-US" altLang="zh-CN" sz="3200" b="1" dirty="0" smtClean="0">
                <a:solidFill>
                  <a:schemeClr val="accent4"/>
                </a:solidFill>
                <a:latin typeface="华文黑体" charset="-122"/>
                <a:ea typeface="华文黑体" charset="-122"/>
              </a:rPr>
              <a:t>》</a:t>
            </a:r>
          </a:p>
          <a:p>
            <a:pPr algn="ctr">
              <a:lnSpc>
                <a:spcPct val="150000"/>
              </a:lnSpc>
              <a:spcBef>
                <a:spcPts val="1200"/>
              </a:spcBef>
              <a:spcAft>
                <a:spcPts val="1200"/>
              </a:spcAft>
            </a:pPr>
            <a:r>
              <a:rPr lang="zh-CN" altLang="en-US" sz="2600" dirty="0" smtClean="0">
                <a:solidFill>
                  <a:schemeClr val="accent4"/>
                </a:solidFill>
                <a:latin typeface="华文黑体" charset="-122"/>
                <a:ea typeface="华文黑体" charset="-122"/>
              </a:rPr>
              <a:t>中华人民共和国国家卫生和计划生育委员会令第</a:t>
            </a:r>
            <a:r>
              <a:rPr lang="en-US" altLang="en-US" sz="2600" dirty="0" smtClean="0">
                <a:solidFill>
                  <a:schemeClr val="accent4"/>
                </a:solidFill>
                <a:latin typeface="华文黑体" charset="-122"/>
                <a:ea typeface="华文黑体" charset="-122"/>
              </a:rPr>
              <a:t>13</a:t>
            </a:r>
            <a:r>
              <a:rPr lang="zh-CN" altLang="en-US" sz="2600" dirty="0" smtClean="0">
                <a:solidFill>
                  <a:schemeClr val="accent4"/>
                </a:solidFill>
                <a:latin typeface="华文黑体" charset="-122"/>
                <a:ea typeface="华文黑体" charset="-122"/>
              </a:rPr>
              <a:t>号</a:t>
            </a:r>
            <a:r>
              <a:rPr lang="en-US" altLang="zh-CN" sz="2600" dirty="0" smtClean="0">
                <a:solidFill>
                  <a:srgbClr val="000000"/>
                </a:solidFill>
                <a:latin typeface="华文黑体" charset="-122"/>
                <a:ea typeface="华文黑体" charset="-122"/>
              </a:rPr>
              <a:t> </a:t>
            </a:r>
            <a:r>
              <a:rPr lang="en-US" altLang="zh-CN" sz="2600" dirty="0" smtClean="0">
                <a:solidFill>
                  <a:schemeClr val="accent4"/>
                </a:solidFill>
                <a:latin typeface="华文黑体" charset="-122"/>
                <a:ea typeface="华文黑体" charset="-122"/>
              </a:rPr>
              <a:t>(2017</a:t>
            </a:r>
            <a:r>
              <a:rPr lang="zh-CN" altLang="en-US" sz="2600" dirty="0" smtClean="0">
                <a:solidFill>
                  <a:schemeClr val="accent4"/>
                </a:solidFill>
                <a:latin typeface="华文黑体" charset="-122"/>
                <a:ea typeface="华文黑体" charset="-122"/>
              </a:rPr>
              <a:t>年</a:t>
            </a:r>
            <a:r>
              <a:rPr lang="en-US" altLang="zh-CN" sz="2600" dirty="0" smtClean="0">
                <a:solidFill>
                  <a:schemeClr val="accent4"/>
                </a:solidFill>
                <a:latin typeface="华文黑体" charset="-122"/>
                <a:ea typeface="华文黑体" charset="-122"/>
              </a:rPr>
              <a:t>2</a:t>
            </a:r>
            <a:r>
              <a:rPr lang="zh-CN" altLang="en-US" sz="2600" dirty="0" smtClean="0">
                <a:solidFill>
                  <a:schemeClr val="accent4"/>
                </a:solidFill>
                <a:latin typeface="华文黑体" charset="-122"/>
                <a:ea typeface="华文黑体" charset="-122"/>
              </a:rPr>
              <a:t>月</a:t>
            </a:r>
            <a:r>
              <a:rPr lang="en-US" altLang="zh-CN" sz="2600" dirty="0" smtClean="0">
                <a:solidFill>
                  <a:schemeClr val="accent4"/>
                </a:solidFill>
                <a:latin typeface="华文黑体" charset="-122"/>
                <a:ea typeface="华文黑体" charset="-122"/>
              </a:rPr>
              <a:t>28</a:t>
            </a:r>
            <a:r>
              <a:rPr lang="zh-CN" altLang="en-US" sz="2600" dirty="0" smtClean="0">
                <a:solidFill>
                  <a:schemeClr val="accent4"/>
                </a:solidFill>
                <a:latin typeface="华文黑体" charset="-122"/>
                <a:ea typeface="华文黑体" charset="-122"/>
              </a:rPr>
              <a:t>日颁布，</a:t>
            </a:r>
            <a:r>
              <a:rPr lang="en-US" altLang="zh-CN" sz="2600" dirty="0" smtClean="0">
                <a:solidFill>
                  <a:schemeClr val="accent4"/>
                </a:solidFill>
                <a:latin typeface="华文黑体" charset="-122"/>
                <a:ea typeface="华文黑体" charset="-122"/>
              </a:rPr>
              <a:t>4</a:t>
            </a:r>
            <a:r>
              <a:rPr lang="zh-CN" altLang="en-US" sz="2600" dirty="0" smtClean="0">
                <a:solidFill>
                  <a:schemeClr val="accent4"/>
                </a:solidFill>
                <a:latin typeface="华文黑体" charset="-122"/>
                <a:ea typeface="华文黑体" charset="-122"/>
              </a:rPr>
              <a:t>月</a:t>
            </a:r>
            <a:r>
              <a:rPr lang="en-US" altLang="zh-CN" sz="2600" dirty="0" smtClean="0">
                <a:solidFill>
                  <a:schemeClr val="accent4"/>
                </a:solidFill>
                <a:latin typeface="华文黑体" charset="-122"/>
                <a:ea typeface="华文黑体" charset="-122"/>
              </a:rPr>
              <a:t>1</a:t>
            </a:r>
            <a:r>
              <a:rPr lang="zh-CN" altLang="en-US" sz="2600" dirty="0" smtClean="0">
                <a:solidFill>
                  <a:schemeClr val="accent4"/>
                </a:solidFill>
                <a:latin typeface="华文黑体" charset="-122"/>
                <a:ea typeface="华文黑体" charset="-122"/>
              </a:rPr>
              <a:t>日起施行</a:t>
            </a:r>
            <a:r>
              <a:rPr lang="en-US" altLang="zh-CN" sz="2600" dirty="0" smtClean="0">
                <a:solidFill>
                  <a:schemeClr val="accent4"/>
                </a:solidFill>
                <a:latin typeface="华文黑体" charset="-122"/>
                <a:ea typeface="华文黑体" charset="-122"/>
              </a:rPr>
              <a:t>)</a:t>
            </a:r>
            <a:endParaRPr lang="zh-CN" altLang="en-US" sz="2600" dirty="0" smtClean="0">
              <a:solidFill>
                <a:schemeClr val="accent4"/>
              </a:solidFill>
              <a:latin typeface="华文黑体" charset="-122"/>
              <a:ea typeface="华文黑体" charset="-122"/>
            </a:endParaRPr>
          </a:p>
        </p:txBody>
      </p:sp>
      <p:sp>
        <p:nvSpPr>
          <p:cNvPr id="5" name="标题 3"/>
          <p:cNvSpPr>
            <a:spLocks noGrp="1"/>
          </p:cNvSpPr>
          <p:nvPr>
            <p:ph type="title"/>
          </p:nvPr>
        </p:nvSpPr>
        <p:spPr>
          <a:xfrm>
            <a:off x="2123728" y="195486"/>
            <a:ext cx="5805858" cy="570564"/>
          </a:xfrm>
        </p:spPr>
        <p:txBody>
          <a:bodyPr>
            <a:normAutofit fontScale="90000"/>
          </a:bodyPr>
          <a:lstStyle/>
          <a:p>
            <a:r>
              <a:rPr lang="zh-CN" altLang="en-US" dirty="0" smtClean="0">
                <a:solidFill>
                  <a:srgbClr val="03735F"/>
                </a:solidFill>
              </a:rPr>
              <a:t>定考工作的相关规章、规范性文件</a:t>
            </a:r>
            <a:endParaRPr lang="zh-CN" altLang="en-US" dirty="0">
              <a:solidFill>
                <a:srgbClr val="03735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428728" y="1214428"/>
            <a:ext cx="6264696" cy="2862322"/>
          </a:xfrm>
          <a:prstGeom prst="rect">
            <a:avLst/>
          </a:prstGeom>
        </p:spPr>
        <p:txBody>
          <a:bodyPr wrap="square">
            <a:spAutoFit/>
          </a:bodyPr>
          <a:lstStyle/>
          <a:p>
            <a:pPr algn="just">
              <a:lnSpc>
                <a:spcPct val="150000"/>
              </a:lnSpc>
              <a:spcBef>
                <a:spcPts val="0"/>
              </a:spcBef>
              <a:spcAft>
                <a:spcPts val="0"/>
              </a:spcAft>
            </a:pPr>
            <a:r>
              <a:rPr lang="zh-CN" altLang="en-US" sz="2400" noProof="1">
                <a:solidFill>
                  <a:schemeClr val="tx1">
                    <a:lumMod val="50000"/>
                  </a:schemeClr>
                </a:solidFill>
                <a:latin typeface="华文黑体" charset="-122"/>
                <a:ea typeface="华文黑体" charset="-122"/>
              </a:rPr>
              <a:t>第十一条</a:t>
            </a:r>
            <a:r>
              <a:rPr lang="en-US" altLang="zh-CN" sz="2400" noProof="1">
                <a:solidFill>
                  <a:schemeClr val="tx1">
                    <a:lumMod val="50000"/>
                  </a:schemeClr>
                </a:solidFill>
                <a:latin typeface="华文黑体" charset="-122"/>
                <a:ea typeface="华文黑体" charset="-122"/>
              </a:rPr>
              <a:t> </a:t>
            </a:r>
            <a:r>
              <a:rPr lang="zh-CN" altLang="en-US" sz="2400" noProof="1">
                <a:solidFill>
                  <a:schemeClr val="tx1">
                    <a:lumMod val="50000"/>
                  </a:schemeClr>
                </a:solidFill>
                <a:latin typeface="华文黑体" charset="-122"/>
                <a:ea typeface="华文黑体" charset="-122"/>
              </a:rPr>
              <a:t>医师的主要执业机构以及批准该机构执业的卫生计生行政部门应当在医师管理信息系统及时更新医师定期考核结果</a:t>
            </a:r>
            <a:r>
              <a:rPr lang="zh-CN" altLang="en-US" sz="2400" noProof="1" smtClean="0">
                <a:solidFill>
                  <a:schemeClr val="tx1">
                    <a:lumMod val="50000"/>
                  </a:schemeClr>
                </a:solidFill>
                <a:latin typeface="华文黑体" charset="-122"/>
                <a:ea typeface="华文黑体" charset="-122"/>
              </a:rPr>
              <a:t>。</a:t>
            </a:r>
            <a:endParaRPr lang="en-US" altLang="zh-CN" sz="2400" noProof="1" smtClean="0">
              <a:solidFill>
                <a:schemeClr val="tx1">
                  <a:lumMod val="50000"/>
                </a:schemeClr>
              </a:solidFill>
              <a:latin typeface="华文黑体" charset="-122"/>
              <a:ea typeface="华文黑体" charset="-122"/>
            </a:endParaRPr>
          </a:p>
          <a:p>
            <a:pPr algn="just">
              <a:lnSpc>
                <a:spcPct val="150000"/>
              </a:lnSpc>
              <a:spcBef>
                <a:spcPts val="600"/>
              </a:spcBef>
              <a:spcAft>
                <a:spcPts val="0"/>
              </a:spcAft>
            </a:pPr>
            <a:r>
              <a:rPr lang="zh-CN" altLang="en-US" sz="2200" noProof="1" smtClean="0">
                <a:solidFill>
                  <a:schemeClr val="tx1">
                    <a:lumMod val="50000"/>
                  </a:schemeClr>
                </a:solidFill>
                <a:latin typeface="华文黑体" charset="-122"/>
                <a:ea typeface="华文黑体" charset="-122"/>
              </a:rPr>
              <a:t>（第四条</a:t>
            </a:r>
            <a:r>
              <a:rPr lang="en-US" altLang="en-US" sz="2200" noProof="1" smtClean="0">
                <a:solidFill>
                  <a:schemeClr val="tx1">
                    <a:lumMod val="50000"/>
                  </a:schemeClr>
                </a:solidFill>
                <a:latin typeface="华文黑体" charset="-122"/>
                <a:ea typeface="华文黑体" charset="-122"/>
              </a:rPr>
              <a:t>  </a:t>
            </a:r>
            <a:r>
              <a:rPr lang="zh-CN" altLang="en-US" sz="2200" noProof="1" smtClean="0">
                <a:solidFill>
                  <a:schemeClr val="tx1">
                    <a:lumMod val="50000"/>
                  </a:schemeClr>
                </a:solidFill>
                <a:latin typeface="华文黑体" charset="-122"/>
                <a:ea typeface="华文黑体" charset="-122"/>
              </a:rPr>
              <a:t>国家建立医师管理信息系统，实行医师电子注册管理。）</a:t>
            </a:r>
            <a:endParaRPr lang="en-US" altLang="zh-CN" sz="2200" noProof="1">
              <a:solidFill>
                <a:schemeClr val="tx1">
                  <a:lumMod val="50000"/>
                </a:schemeClr>
              </a:solidFill>
              <a:latin typeface="华文黑体" charset="-122"/>
              <a:ea typeface="华文黑体" charset="-122"/>
            </a:endParaRPr>
          </a:p>
        </p:txBody>
      </p:sp>
      <p:sp>
        <p:nvSpPr>
          <p:cNvPr id="5"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医师执业注册管理办法</a:t>
            </a:r>
            <a:r>
              <a:rPr lang="en-US" altLang="zh-CN" dirty="0" smtClean="0">
                <a:solidFill>
                  <a:srgbClr val="03735F"/>
                </a:solidFill>
              </a:rPr>
              <a:t>》</a:t>
            </a:r>
            <a:endParaRPr lang="zh-CN" altLang="en-US" dirty="0">
              <a:solidFill>
                <a:srgbClr val="03735F"/>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医师执业注册管理办法</a:t>
            </a:r>
            <a:r>
              <a:rPr lang="en-US" altLang="zh-CN" dirty="0" smtClean="0">
                <a:solidFill>
                  <a:srgbClr val="03735F"/>
                </a:solidFill>
              </a:rPr>
              <a:t>》</a:t>
            </a:r>
            <a:endParaRPr lang="zh-CN" altLang="en-US" dirty="0">
              <a:solidFill>
                <a:srgbClr val="03735F"/>
              </a:solidFill>
            </a:endParaRPr>
          </a:p>
        </p:txBody>
      </p:sp>
      <p:sp>
        <p:nvSpPr>
          <p:cNvPr id="4" name="矩形 3"/>
          <p:cNvSpPr/>
          <p:nvPr/>
        </p:nvSpPr>
        <p:spPr>
          <a:xfrm>
            <a:off x="928662" y="1000114"/>
            <a:ext cx="7560840" cy="3343031"/>
          </a:xfrm>
          <a:prstGeom prst="rect">
            <a:avLst/>
          </a:prstGeom>
        </p:spPr>
        <p:txBody>
          <a:bodyPr wrap="square">
            <a:spAutoFit/>
          </a:bodyPr>
          <a:lstStyle/>
          <a:p>
            <a:pPr algn="just">
              <a:lnSpc>
                <a:spcPts val="3500"/>
              </a:lnSpc>
              <a:spcBef>
                <a:spcPts val="600"/>
              </a:spcBef>
              <a:spcAft>
                <a:spcPts val="0"/>
              </a:spcAft>
            </a:pPr>
            <a:r>
              <a:rPr lang="zh-CN" altLang="en-US" sz="2200" noProof="1" smtClean="0">
                <a:solidFill>
                  <a:schemeClr val="tx1">
                    <a:lumMod val="50000"/>
                  </a:schemeClr>
                </a:solidFill>
                <a:latin typeface="华文黑体" charset="-122"/>
                <a:ea typeface="华文黑体" charset="-122"/>
              </a:rPr>
              <a:t>第十八</a:t>
            </a:r>
            <a:r>
              <a:rPr lang="zh-CN" altLang="en-US" sz="2200" noProof="1">
                <a:solidFill>
                  <a:schemeClr val="tx1">
                    <a:lumMod val="50000"/>
                  </a:schemeClr>
                </a:solidFill>
                <a:latin typeface="华文黑体" charset="-122"/>
                <a:ea typeface="华文黑体" charset="-122"/>
              </a:rPr>
              <a:t>条</a:t>
            </a:r>
            <a:r>
              <a:rPr lang="en-US" altLang="zh-CN" sz="2200" noProof="1">
                <a:solidFill>
                  <a:schemeClr val="tx1">
                    <a:lumMod val="50000"/>
                  </a:schemeClr>
                </a:solidFill>
                <a:latin typeface="华文黑体" charset="-122"/>
                <a:ea typeface="华文黑体" charset="-122"/>
              </a:rPr>
              <a:t> </a:t>
            </a:r>
            <a:r>
              <a:rPr lang="zh-CN" altLang="en-US" sz="2200" noProof="1">
                <a:solidFill>
                  <a:schemeClr val="tx1">
                    <a:lumMod val="50000"/>
                  </a:schemeClr>
                </a:solidFill>
                <a:latin typeface="华文黑体" charset="-122"/>
                <a:ea typeface="华文黑体" charset="-122"/>
              </a:rPr>
              <a:t>医师注册后有下列情形之一的，医师个人或其所在的医疗、预防、保健机构，应当自知道或应当知道之日起</a:t>
            </a:r>
            <a:r>
              <a:rPr lang="en-US" altLang="zh-CN" sz="2200" noProof="1">
                <a:solidFill>
                  <a:schemeClr val="tx1">
                    <a:lumMod val="50000"/>
                  </a:schemeClr>
                </a:solidFill>
                <a:latin typeface="华文黑体" charset="-122"/>
                <a:ea typeface="华文黑体" charset="-122"/>
              </a:rPr>
              <a:t>30</a:t>
            </a:r>
            <a:r>
              <a:rPr lang="zh-CN" altLang="en-US" sz="2200" noProof="1">
                <a:solidFill>
                  <a:schemeClr val="tx1">
                    <a:lumMod val="50000"/>
                  </a:schemeClr>
                </a:solidFill>
                <a:latin typeface="华文黑体" charset="-122"/>
                <a:ea typeface="华文黑体" charset="-122"/>
              </a:rPr>
              <a:t>个工作日内向核发该机构</a:t>
            </a:r>
            <a:r>
              <a:rPr lang="en-US" altLang="zh-CN" sz="2200" noProof="1">
                <a:solidFill>
                  <a:schemeClr val="tx1">
                    <a:lumMod val="50000"/>
                  </a:schemeClr>
                </a:solidFill>
                <a:latin typeface="华文黑体" charset="-122"/>
                <a:ea typeface="华文黑体" charset="-122"/>
              </a:rPr>
              <a:t>《</a:t>
            </a:r>
            <a:r>
              <a:rPr lang="zh-CN" altLang="en-US" sz="2200" noProof="1">
                <a:solidFill>
                  <a:schemeClr val="tx1">
                    <a:lumMod val="50000"/>
                  </a:schemeClr>
                </a:solidFill>
                <a:latin typeface="华文黑体" charset="-122"/>
                <a:ea typeface="华文黑体" charset="-122"/>
              </a:rPr>
              <a:t>医疗机构执业许可证</a:t>
            </a:r>
            <a:r>
              <a:rPr lang="en-US" altLang="zh-CN" sz="2200" noProof="1">
                <a:solidFill>
                  <a:schemeClr val="tx1">
                    <a:lumMod val="50000"/>
                  </a:schemeClr>
                </a:solidFill>
                <a:latin typeface="华文黑体" charset="-122"/>
                <a:ea typeface="华文黑体" charset="-122"/>
              </a:rPr>
              <a:t>》</a:t>
            </a:r>
            <a:r>
              <a:rPr lang="zh-CN" altLang="en-US" sz="2200" noProof="1">
                <a:solidFill>
                  <a:schemeClr val="tx1">
                    <a:lumMod val="50000"/>
                  </a:schemeClr>
                </a:solidFill>
                <a:latin typeface="华文黑体" charset="-122"/>
                <a:ea typeface="华文黑体" charset="-122"/>
              </a:rPr>
              <a:t>的卫生计生行政部门报告，办理注销注册</a:t>
            </a:r>
            <a:r>
              <a:rPr lang="zh-CN" altLang="en-US" sz="2200" noProof="1" smtClean="0">
                <a:solidFill>
                  <a:schemeClr val="tx1">
                    <a:lumMod val="50000"/>
                  </a:schemeClr>
                </a:solidFill>
                <a:latin typeface="华文黑体" charset="-122"/>
                <a:ea typeface="华文黑体" charset="-122"/>
              </a:rPr>
              <a:t>：</a:t>
            </a:r>
            <a:endParaRPr lang="en-US" altLang="zh-CN" sz="2200" noProof="1">
              <a:solidFill>
                <a:schemeClr val="tx1">
                  <a:lumMod val="50000"/>
                </a:schemeClr>
              </a:solidFill>
              <a:latin typeface="华文黑体" charset="-122"/>
              <a:ea typeface="华文黑体" charset="-122"/>
            </a:endParaRPr>
          </a:p>
          <a:p>
            <a:pPr algn="just">
              <a:lnSpc>
                <a:spcPts val="3500"/>
              </a:lnSpc>
              <a:spcBef>
                <a:spcPts val="600"/>
              </a:spcBef>
              <a:spcAft>
                <a:spcPts val="0"/>
              </a:spcAft>
            </a:pPr>
            <a:r>
              <a:rPr lang="zh-CN" altLang="en-US" sz="2200" noProof="1">
                <a:solidFill>
                  <a:schemeClr val="tx1">
                    <a:lumMod val="50000"/>
                  </a:schemeClr>
                </a:solidFill>
                <a:latin typeface="华文黑体" charset="-122"/>
                <a:ea typeface="华文黑体" charset="-122"/>
              </a:rPr>
              <a:t>（四）医师定期考核不合格，并经培训后再次考核仍不合格的；</a:t>
            </a:r>
            <a:endParaRPr lang="en-US" altLang="zh-CN" sz="2200" noProof="1">
              <a:solidFill>
                <a:schemeClr val="tx1">
                  <a:lumMod val="50000"/>
                </a:schemeClr>
              </a:solidFill>
              <a:latin typeface="华文黑体" charset="-122"/>
              <a:ea typeface="华文黑体" charset="-122"/>
            </a:endParaRPr>
          </a:p>
          <a:p>
            <a:pPr algn="just">
              <a:lnSpc>
                <a:spcPts val="3500"/>
              </a:lnSpc>
              <a:spcBef>
                <a:spcPts val="600"/>
              </a:spcBef>
              <a:spcAft>
                <a:spcPts val="0"/>
              </a:spcAft>
            </a:pPr>
            <a:r>
              <a:rPr lang="zh-CN" altLang="en-US" sz="2200" noProof="1">
                <a:solidFill>
                  <a:schemeClr val="tx1">
                    <a:lumMod val="50000"/>
                  </a:schemeClr>
                </a:solidFill>
                <a:latin typeface="华文黑体" charset="-122"/>
                <a:ea typeface="华文黑体" charset="-122"/>
              </a:rPr>
              <a:t>（五）连续两个考核周期未参加医师定期考核的；　</a:t>
            </a:r>
            <a:endParaRPr lang="en-US" altLang="zh-CN" sz="2200" noProof="1">
              <a:solidFill>
                <a:schemeClr val="tx1">
                  <a:lumMod val="50000"/>
                </a:schemeClr>
              </a:solidFill>
              <a:latin typeface="华文黑体" charset="-122"/>
              <a:ea typeface="华文黑体" charset="-122"/>
            </a:endParaRPr>
          </a:p>
        </p:txBody>
      </p:sp>
    </p:spTree>
    <p:extLst>
      <p:ext uri="{BB962C8B-B14F-4D97-AF65-F5344CB8AC3E}">
        <p14:creationId xmlns:p14="http://schemas.microsoft.com/office/powerpoint/2010/main" xmlns="" val="456154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85786" y="1142990"/>
            <a:ext cx="7858180" cy="2623795"/>
          </a:xfrm>
          <a:prstGeom prst="rect">
            <a:avLst/>
          </a:prstGeom>
        </p:spPr>
        <p:txBody>
          <a:bodyPr wrap="square">
            <a:spAutoFit/>
          </a:bodyPr>
          <a:lstStyle/>
          <a:p>
            <a:pPr>
              <a:spcBef>
                <a:spcPts val="2400"/>
              </a:spcBef>
            </a:pPr>
            <a:r>
              <a:rPr lang="en-US" altLang="zh-CN" sz="2600" b="1" dirty="0" smtClean="0">
                <a:solidFill>
                  <a:schemeClr val="accent4"/>
                </a:solidFill>
                <a:latin typeface="华文黑体" charset="-122"/>
                <a:ea typeface="华文黑体" charset="-122"/>
              </a:rPr>
              <a:t>《</a:t>
            </a:r>
            <a:r>
              <a:rPr lang="zh-CN" altLang="en-US" sz="2600" b="1" dirty="0" smtClean="0">
                <a:solidFill>
                  <a:schemeClr val="accent4"/>
                </a:solidFill>
                <a:latin typeface="华文黑体" charset="-122"/>
                <a:ea typeface="华文黑体" charset="-122"/>
              </a:rPr>
              <a:t>卫生部办公厅关于进一步做好医师定期考核管理工作的通知</a:t>
            </a:r>
            <a:r>
              <a:rPr lang="en-US" altLang="zh-CN" sz="2600" b="1" dirty="0" smtClean="0">
                <a:solidFill>
                  <a:schemeClr val="accent4"/>
                </a:solidFill>
                <a:latin typeface="华文黑体" charset="-122"/>
                <a:ea typeface="华文黑体" charset="-122"/>
              </a:rPr>
              <a:t>》</a:t>
            </a:r>
            <a:r>
              <a:rPr lang="zh-CN" altLang="en-US" sz="2400" dirty="0" smtClean="0">
                <a:solidFill>
                  <a:schemeClr val="accent4"/>
                </a:solidFill>
                <a:latin typeface="华文黑体" charset="-122"/>
                <a:ea typeface="华文黑体" charset="-122"/>
              </a:rPr>
              <a:t>（</a:t>
            </a:r>
            <a:r>
              <a:rPr lang="zh-CN" altLang="en-US" sz="2400" dirty="0" smtClean="0">
                <a:solidFill>
                  <a:schemeClr val="accent4"/>
                </a:solidFill>
              </a:rPr>
              <a:t>卫办医管发</a:t>
            </a:r>
            <a:r>
              <a:rPr lang="en-US" altLang="zh-CN" sz="2400" dirty="0" smtClean="0">
                <a:solidFill>
                  <a:schemeClr val="accent4"/>
                </a:solidFill>
              </a:rPr>
              <a:t>〔</a:t>
            </a:r>
            <a:r>
              <a:rPr lang="en-US" sz="2400" dirty="0" smtClean="0">
                <a:solidFill>
                  <a:schemeClr val="accent4"/>
                </a:solidFill>
              </a:rPr>
              <a:t>2010</a:t>
            </a:r>
            <a:r>
              <a:rPr lang="en-US" altLang="zh-CN" sz="2400" dirty="0" smtClean="0">
                <a:solidFill>
                  <a:schemeClr val="accent4"/>
                </a:solidFill>
              </a:rPr>
              <a:t>〕</a:t>
            </a:r>
            <a:r>
              <a:rPr lang="en-US" sz="2400" dirty="0" smtClean="0">
                <a:solidFill>
                  <a:schemeClr val="accent4"/>
                </a:solidFill>
              </a:rPr>
              <a:t>208</a:t>
            </a:r>
            <a:r>
              <a:rPr lang="zh-CN" altLang="en-US" sz="2400" dirty="0" smtClean="0">
                <a:solidFill>
                  <a:schemeClr val="accent4"/>
                </a:solidFill>
              </a:rPr>
              <a:t>号）</a:t>
            </a:r>
            <a:endParaRPr lang="en-US" altLang="zh-CN" sz="2600" b="1" dirty="0" smtClean="0">
              <a:solidFill>
                <a:schemeClr val="accent4"/>
              </a:solidFill>
              <a:latin typeface="华文黑体" charset="-122"/>
              <a:ea typeface="华文黑体" charset="-122"/>
            </a:endParaRPr>
          </a:p>
          <a:p>
            <a:pPr>
              <a:lnSpc>
                <a:spcPts val="3500"/>
              </a:lnSpc>
              <a:spcBef>
                <a:spcPts val="2400"/>
              </a:spcBef>
              <a:spcAft>
                <a:spcPts val="600"/>
              </a:spcAft>
            </a:pPr>
            <a:r>
              <a:rPr lang="en-US" altLang="zh-CN" sz="2600" b="1" dirty="0" smtClean="0">
                <a:solidFill>
                  <a:schemeClr val="accent4"/>
                </a:solidFill>
                <a:latin typeface="华文黑体" charset="-122"/>
                <a:ea typeface="华文黑体" charset="-122"/>
              </a:rPr>
              <a:t>《</a:t>
            </a:r>
            <a:r>
              <a:rPr lang="zh-CN" altLang="en-US" sz="2600" b="1" dirty="0" smtClean="0">
                <a:solidFill>
                  <a:schemeClr val="accent4"/>
                </a:solidFill>
                <a:latin typeface="华文黑体" charset="-122"/>
                <a:ea typeface="华文黑体" charset="-122"/>
              </a:rPr>
              <a:t>关于推进和规范医师多点执业的若干意见</a:t>
            </a:r>
            <a:r>
              <a:rPr lang="en-US" altLang="zh-CN" sz="2600" b="1" dirty="0" smtClean="0">
                <a:solidFill>
                  <a:schemeClr val="accent4"/>
                </a:solidFill>
                <a:latin typeface="华文黑体" charset="-122"/>
                <a:ea typeface="华文黑体" charset="-122"/>
              </a:rPr>
              <a:t>》</a:t>
            </a:r>
          </a:p>
          <a:p>
            <a:pPr>
              <a:lnSpc>
                <a:spcPts val="3500"/>
              </a:lnSpc>
              <a:spcBef>
                <a:spcPts val="0"/>
              </a:spcBef>
              <a:spcAft>
                <a:spcPts val="1200"/>
              </a:spcAft>
            </a:pPr>
            <a:r>
              <a:rPr lang="en-US" altLang="zh-CN" sz="2600" b="1" dirty="0" smtClean="0">
                <a:solidFill>
                  <a:schemeClr val="accent4"/>
                </a:solidFill>
                <a:latin typeface="华文黑体" charset="-122"/>
                <a:ea typeface="华文黑体" charset="-122"/>
              </a:rPr>
              <a:t>——</a:t>
            </a:r>
            <a:r>
              <a:rPr lang="zh-CN" altLang="en-US" sz="2400" dirty="0" smtClean="0">
                <a:solidFill>
                  <a:schemeClr val="accent4"/>
                </a:solidFill>
                <a:latin typeface="华文黑体" charset="-122"/>
                <a:ea typeface="华文黑体" charset="-122"/>
              </a:rPr>
              <a:t>国家卫生计生委、国家发展改革委、人力资源社会保障部、国家中医药管理局、中国保监会 </a:t>
            </a:r>
            <a:r>
              <a:rPr lang="en-US" altLang="zh-CN" sz="2400" dirty="0" smtClean="0">
                <a:solidFill>
                  <a:schemeClr val="accent4"/>
                </a:solidFill>
                <a:latin typeface="华文黑体" charset="-122"/>
                <a:ea typeface="华文黑体" charset="-122"/>
              </a:rPr>
              <a:t>2014</a:t>
            </a:r>
            <a:endParaRPr lang="zh-CN" altLang="en-US" sz="2400" dirty="0" smtClean="0">
              <a:solidFill>
                <a:schemeClr val="accent4"/>
              </a:solidFill>
              <a:latin typeface="华文黑体" charset="-122"/>
              <a:ea typeface="华文黑体" charset="-122"/>
            </a:endParaRPr>
          </a:p>
        </p:txBody>
      </p:sp>
      <p:sp>
        <p:nvSpPr>
          <p:cNvPr id="5" name="标题 3"/>
          <p:cNvSpPr>
            <a:spLocks noGrp="1"/>
          </p:cNvSpPr>
          <p:nvPr>
            <p:ph type="title"/>
          </p:nvPr>
        </p:nvSpPr>
        <p:spPr>
          <a:xfrm>
            <a:off x="2123728" y="195486"/>
            <a:ext cx="5805858" cy="570564"/>
          </a:xfrm>
        </p:spPr>
        <p:txBody>
          <a:bodyPr>
            <a:normAutofit fontScale="90000"/>
          </a:bodyPr>
          <a:lstStyle/>
          <a:p>
            <a:r>
              <a:rPr lang="zh-CN" altLang="en-US" dirty="0" smtClean="0">
                <a:solidFill>
                  <a:srgbClr val="03735F"/>
                </a:solidFill>
              </a:rPr>
              <a:t>定考工作的相关规章、规范性文件</a:t>
            </a:r>
            <a:endParaRPr lang="zh-CN" altLang="en-US" dirty="0">
              <a:solidFill>
                <a:srgbClr val="03735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785786" y="1142990"/>
            <a:ext cx="7858180" cy="3247043"/>
          </a:xfrm>
          <a:prstGeom prst="rect">
            <a:avLst/>
          </a:prstGeom>
        </p:spPr>
        <p:txBody>
          <a:bodyPr wrap="square">
            <a:spAutoFit/>
          </a:bodyPr>
          <a:lstStyle/>
          <a:p>
            <a:pPr>
              <a:lnSpc>
                <a:spcPts val="3500"/>
              </a:lnSpc>
            </a:pPr>
            <a:r>
              <a:rPr lang="zh-CN" altLang="en-US" sz="2400" dirty="0" smtClean="0">
                <a:solidFill>
                  <a:schemeClr val="accent4"/>
                </a:solidFill>
                <a:latin typeface="华文黑体" charset="-122"/>
                <a:ea typeface="华文黑体" charset="-122"/>
              </a:rPr>
              <a:t>    医师多点执业的资格条件，多点执业的医师，最近连续两个周期的医师定期考核无不合格记录。</a:t>
            </a:r>
          </a:p>
          <a:p>
            <a:pPr>
              <a:lnSpc>
                <a:spcPts val="3500"/>
              </a:lnSpc>
              <a:spcBef>
                <a:spcPts val="1200"/>
              </a:spcBef>
            </a:pPr>
            <a:r>
              <a:rPr lang="zh-CN" altLang="en-US" sz="2400" dirty="0" smtClean="0">
                <a:solidFill>
                  <a:schemeClr val="accent4"/>
                </a:solidFill>
                <a:latin typeface="华文黑体" charset="-122"/>
                <a:ea typeface="华文黑体" charset="-122"/>
              </a:rPr>
              <a:t>    卫生计生行政部门和中医药管理部门及行业协会应当按照</a:t>
            </a:r>
            <a:r>
              <a:rPr lang="en-US" altLang="zh-CN" sz="2400" dirty="0" smtClean="0">
                <a:solidFill>
                  <a:schemeClr val="accent4"/>
                </a:solidFill>
                <a:latin typeface="华文黑体" charset="-122"/>
                <a:ea typeface="华文黑体" charset="-122"/>
              </a:rPr>
              <a:t>《</a:t>
            </a:r>
            <a:r>
              <a:rPr lang="zh-CN" altLang="en-US" sz="2400" dirty="0" smtClean="0">
                <a:solidFill>
                  <a:schemeClr val="accent4"/>
                </a:solidFill>
                <a:latin typeface="华文黑体" charset="-122"/>
                <a:ea typeface="华文黑体" charset="-122"/>
              </a:rPr>
              <a:t>中华人民共和国执业医师法</a:t>
            </a:r>
            <a:r>
              <a:rPr lang="en-US" altLang="zh-CN" sz="2400" dirty="0" smtClean="0">
                <a:solidFill>
                  <a:schemeClr val="accent4"/>
                </a:solidFill>
                <a:latin typeface="华文黑体" charset="-122"/>
                <a:ea typeface="华文黑体" charset="-122"/>
              </a:rPr>
              <a:t>》</a:t>
            </a:r>
            <a:r>
              <a:rPr lang="zh-CN" altLang="en-US" sz="2400" dirty="0" smtClean="0">
                <a:solidFill>
                  <a:schemeClr val="accent4"/>
                </a:solidFill>
                <a:latin typeface="华文黑体" charset="-122"/>
                <a:ea typeface="华文黑体" charset="-122"/>
              </a:rPr>
              <a:t>、</a:t>
            </a:r>
            <a:r>
              <a:rPr lang="en-US" altLang="zh-CN" sz="2400" dirty="0" smtClean="0">
                <a:solidFill>
                  <a:schemeClr val="accent4"/>
                </a:solidFill>
                <a:latin typeface="华文黑体" charset="-122"/>
                <a:ea typeface="华文黑体" charset="-122"/>
              </a:rPr>
              <a:t>《</a:t>
            </a:r>
            <a:r>
              <a:rPr lang="zh-CN" altLang="en-US" sz="2400" dirty="0" smtClean="0">
                <a:solidFill>
                  <a:schemeClr val="accent4"/>
                </a:solidFill>
                <a:latin typeface="华文黑体" charset="-122"/>
                <a:ea typeface="华文黑体" charset="-122"/>
              </a:rPr>
              <a:t>医师定期考核管理办法</a:t>
            </a:r>
            <a:r>
              <a:rPr lang="en-US" altLang="zh-CN" sz="2400" dirty="0" smtClean="0">
                <a:solidFill>
                  <a:schemeClr val="accent4"/>
                </a:solidFill>
                <a:latin typeface="华文黑体" charset="-122"/>
                <a:ea typeface="华文黑体" charset="-122"/>
              </a:rPr>
              <a:t>》</a:t>
            </a:r>
            <a:r>
              <a:rPr lang="zh-CN" altLang="en-US" sz="2400" dirty="0" smtClean="0">
                <a:solidFill>
                  <a:schemeClr val="accent4"/>
                </a:solidFill>
                <a:latin typeface="华文黑体" charset="-122"/>
                <a:ea typeface="华文黑体" charset="-122"/>
              </a:rPr>
              <a:t>等对多点执业医师进行考核。</a:t>
            </a:r>
          </a:p>
          <a:p>
            <a:pPr algn="r">
              <a:lnSpc>
                <a:spcPts val="3500"/>
              </a:lnSpc>
              <a:spcBef>
                <a:spcPts val="2400"/>
              </a:spcBef>
              <a:spcAft>
                <a:spcPts val="600"/>
              </a:spcAft>
            </a:pPr>
            <a:r>
              <a:rPr lang="en-US" altLang="zh-CN" sz="2400" dirty="0" smtClean="0">
                <a:solidFill>
                  <a:schemeClr val="accent4"/>
                </a:solidFill>
                <a:latin typeface="华文黑体" charset="-122"/>
                <a:ea typeface="华文黑体" charset="-122"/>
              </a:rPr>
              <a:t>——《</a:t>
            </a:r>
            <a:r>
              <a:rPr lang="zh-CN" altLang="en-US" sz="2400" dirty="0" smtClean="0">
                <a:solidFill>
                  <a:schemeClr val="accent4"/>
                </a:solidFill>
                <a:latin typeface="华文黑体" charset="-122"/>
                <a:ea typeface="华文黑体" charset="-122"/>
              </a:rPr>
              <a:t>关于推进和规范医师多点执业的若干意见</a:t>
            </a:r>
            <a:r>
              <a:rPr lang="en-US" altLang="zh-CN" sz="2400" dirty="0" smtClean="0">
                <a:solidFill>
                  <a:schemeClr val="accent4"/>
                </a:solidFill>
                <a:latin typeface="华文黑体" charset="-122"/>
                <a:ea typeface="华文黑体" charset="-122"/>
              </a:rPr>
              <a:t>》</a:t>
            </a:r>
          </a:p>
        </p:txBody>
      </p:sp>
      <p:sp>
        <p:nvSpPr>
          <p:cNvPr id="5" name="标题 3"/>
          <p:cNvSpPr>
            <a:spLocks noGrp="1"/>
          </p:cNvSpPr>
          <p:nvPr>
            <p:ph type="title"/>
          </p:nvPr>
        </p:nvSpPr>
        <p:spPr>
          <a:xfrm>
            <a:off x="2123728" y="195486"/>
            <a:ext cx="5805858" cy="570564"/>
          </a:xfrm>
        </p:spPr>
        <p:txBody>
          <a:bodyPr>
            <a:normAutofit fontScale="90000"/>
          </a:bodyPr>
          <a:lstStyle/>
          <a:p>
            <a:r>
              <a:rPr lang="zh-CN" altLang="en-US" dirty="0" smtClean="0">
                <a:solidFill>
                  <a:srgbClr val="03735F"/>
                </a:solidFill>
              </a:rPr>
              <a:t>定考工作的相关规章、规范性文件</a:t>
            </a:r>
            <a:endParaRPr lang="zh-CN" altLang="en-US" dirty="0">
              <a:solidFill>
                <a:srgbClr val="03735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定考工作的定位</a:t>
            </a:r>
            <a:endParaRPr lang="zh-CN" altLang="en-US" dirty="0">
              <a:solidFill>
                <a:srgbClr val="03735F"/>
              </a:solidFill>
            </a:endParaRPr>
          </a:p>
        </p:txBody>
      </p:sp>
      <p:sp>
        <p:nvSpPr>
          <p:cNvPr id="2" name="矩形 1"/>
          <p:cNvSpPr/>
          <p:nvPr/>
        </p:nvSpPr>
        <p:spPr>
          <a:xfrm>
            <a:off x="1000100" y="1071552"/>
            <a:ext cx="7143800" cy="3237809"/>
          </a:xfrm>
          <a:prstGeom prst="rect">
            <a:avLst/>
          </a:prstGeom>
        </p:spPr>
        <p:txBody>
          <a:bodyPr wrap="square">
            <a:spAutoFit/>
          </a:bodyPr>
          <a:lstStyle/>
          <a:p>
            <a:pPr marL="635" indent="0" eaLnBrk="1" hangingPunct="1">
              <a:lnSpc>
                <a:spcPct val="140000"/>
              </a:lnSpc>
              <a:spcAft>
                <a:spcPts val="1200"/>
              </a:spcAft>
              <a:buNone/>
              <a:defRPr/>
            </a:pPr>
            <a:r>
              <a:rPr lang="zh-CN" altLang="en-US" sz="2600" b="1" dirty="0">
                <a:solidFill>
                  <a:srgbClr val="000000"/>
                </a:solidFill>
                <a:latin typeface="华文黑体" charset="-122"/>
                <a:ea typeface="华文黑体" charset="-122"/>
              </a:rPr>
              <a:t>医师定期</a:t>
            </a:r>
            <a:r>
              <a:rPr lang="zh-CN" altLang="en-US" sz="2600" b="1" dirty="0" smtClean="0">
                <a:solidFill>
                  <a:srgbClr val="000000"/>
                </a:solidFill>
                <a:latin typeface="华文黑体" charset="-122"/>
                <a:ea typeface="华文黑体" charset="-122"/>
              </a:rPr>
              <a:t>考核</a:t>
            </a:r>
            <a:r>
              <a:rPr lang="zh-CN" altLang="en-US" sz="2400" dirty="0" smtClean="0">
                <a:solidFill>
                  <a:srgbClr val="000000"/>
                </a:solidFill>
                <a:latin typeface="华文黑体" charset="-122"/>
                <a:ea typeface="华文黑体" charset="-122"/>
              </a:rPr>
              <a:t>是</a:t>
            </a:r>
            <a:r>
              <a:rPr lang="zh-CN" altLang="en-US" sz="2400" dirty="0">
                <a:solidFill>
                  <a:srgbClr val="000000"/>
                </a:solidFill>
                <a:latin typeface="华文黑体" charset="-122"/>
                <a:ea typeface="华文黑体" charset="-122"/>
              </a:rPr>
              <a:t>国家法律和法规确定的对医师进行执业准入后的监管、保证医疗服务质量和医疗安全的一项重要工作，是医师整个执业过程监管的重要组成部分，是医师执业注册制度的延伸，是医师执业资格再认定的重要依据，同时也是医师管理与国际接轨的一项重要举措。</a:t>
            </a:r>
            <a:endParaRPr lang="en-US" altLang="zh-CN" sz="2400" dirty="0">
              <a:solidFill>
                <a:srgbClr val="000000"/>
              </a:solidFill>
              <a:latin typeface="华文黑体" charset="-122"/>
              <a:ea typeface="华文黑体" charset="-122"/>
            </a:endParaRPr>
          </a:p>
        </p:txBody>
      </p:sp>
    </p:spTree>
    <p:custDataLst>
      <p:tags r:id="rId1"/>
    </p:custData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定考工作的目标</a:t>
            </a:r>
            <a:endParaRPr lang="zh-CN" altLang="en-US" dirty="0">
              <a:solidFill>
                <a:srgbClr val="03735F"/>
              </a:solidFill>
            </a:endParaRPr>
          </a:p>
        </p:txBody>
      </p:sp>
      <p:sp>
        <p:nvSpPr>
          <p:cNvPr id="5" name="矩形 4"/>
          <p:cNvSpPr/>
          <p:nvPr/>
        </p:nvSpPr>
        <p:spPr>
          <a:xfrm>
            <a:off x="928662" y="1285866"/>
            <a:ext cx="6984776" cy="2492990"/>
          </a:xfrm>
          <a:prstGeom prst="rect">
            <a:avLst/>
          </a:prstGeom>
        </p:spPr>
        <p:txBody>
          <a:bodyPr wrap="square">
            <a:spAutoFit/>
          </a:bodyPr>
          <a:lstStyle/>
          <a:p>
            <a:pPr marL="635" eaLnBrk="1" hangingPunct="1">
              <a:lnSpc>
                <a:spcPct val="200000"/>
              </a:lnSpc>
              <a:spcAft>
                <a:spcPts val="1200"/>
              </a:spcAft>
              <a:defRPr/>
            </a:pPr>
            <a:r>
              <a:rPr lang="zh-CN" altLang="zh-CN" sz="2600" dirty="0" smtClean="0">
                <a:solidFill>
                  <a:srgbClr val="000000"/>
                </a:solidFill>
                <a:latin typeface="华文黑体" charset="-122"/>
                <a:ea typeface="华文黑体" charset="-122"/>
              </a:rPr>
              <a:t>促进</a:t>
            </a:r>
            <a:r>
              <a:rPr lang="zh-CN" altLang="zh-CN" sz="2600" dirty="0">
                <a:solidFill>
                  <a:srgbClr val="000000"/>
                </a:solidFill>
                <a:latin typeface="华文黑体" charset="-122"/>
                <a:ea typeface="华文黑体" charset="-122"/>
              </a:rPr>
              <a:t>医师在取得执业资格</a:t>
            </a:r>
            <a:r>
              <a:rPr lang="zh-CN" altLang="zh-CN" sz="2600" dirty="0" smtClean="0">
                <a:solidFill>
                  <a:srgbClr val="000000"/>
                </a:solidFill>
                <a:latin typeface="华文黑体" charset="-122"/>
                <a:ea typeface="华文黑体" charset="-122"/>
              </a:rPr>
              <a:t>后保持应有的职业道德</a:t>
            </a:r>
            <a:r>
              <a:rPr lang="zh-CN" altLang="en-US" sz="2600" dirty="0" smtClean="0">
                <a:solidFill>
                  <a:srgbClr val="000000"/>
                </a:solidFill>
                <a:latin typeface="华文黑体" charset="-122"/>
                <a:ea typeface="华文黑体" charset="-122"/>
              </a:rPr>
              <a:t>，</a:t>
            </a:r>
            <a:r>
              <a:rPr lang="zh-CN" altLang="zh-CN" sz="2600" dirty="0" smtClean="0">
                <a:solidFill>
                  <a:srgbClr val="000000"/>
                </a:solidFill>
                <a:latin typeface="华文黑体" charset="-122"/>
                <a:ea typeface="华文黑体" charset="-122"/>
              </a:rPr>
              <a:t>不断</a:t>
            </a:r>
            <a:r>
              <a:rPr lang="zh-CN" altLang="zh-CN" sz="2600" dirty="0">
                <a:solidFill>
                  <a:srgbClr val="000000"/>
                </a:solidFill>
                <a:latin typeface="华文黑体" charset="-122"/>
                <a:ea typeface="华文黑体" charset="-122"/>
              </a:rPr>
              <a:t>更新知识、技能，提高专业技术能力和</a:t>
            </a:r>
            <a:r>
              <a:rPr lang="zh-CN" altLang="zh-CN" sz="2600" dirty="0" smtClean="0">
                <a:solidFill>
                  <a:srgbClr val="000000"/>
                </a:solidFill>
                <a:latin typeface="华文黑体" charset="-122"/>
                <a:ea typeface="华文黑体" charset="-122"/>
              </a:rPr>
              <a:t>水平</a:t>
            </a:r>
            <a:r>
              <a:rPr lang="zh-CN" altLang="en-US" sz="2600" dirty="0" smtClean="0">
                <a:solidFill>
                  <a:srgbClr val="000000"/>
                </a:solidFill>
                <a:latin typeface="华文黑体" charset="-122"/>
                <a:ea typeface="华文黑体" charset="-122"/>
              </a:rPr>
              <a:t>；实现</a:t>
            </a:r>
            <a:r>
              <a:rPr lang="zh-CN" altLang="en-US" sz="2600" dirty="0">
                <a:solidFill>
                  <a:srgbClr val="000000"/>
                </a:solidFill>
                <a:latin typeface="华文黑体" charset="-122"/>
                <a:ea typeface="华文黑体" charset="-122"/>
              </a:rPr>
              <a:t>对医师执业过程的监管</a:t>
            </a:r>
            <a:r>
              <a:rPr lang="zh-CN" altLang="en-US" sz="2600" dirty="0" smtClean="0">
                <a:solidFill>
                  <a:srgbClr val="000000"/>
                </a:solidFill>
                <a:latin typeface="华文黑体" charset="-122"/>
                <a:ea typeface="华文黑体" charset="-122"/>
              </a:rPr>
              <a:t>。</a:t>
            </a:r>
            <a:endParaRPr lang="en-US" altLang="zh-CN" sz="2600" dirty="0">
              <a:solidFill>
                <a:srgbClr val="000000"/>
              </a:solidFill>
              <a:latin typeface="华文黑体" charset="-122"/>
              <a:ea typeface="华文黑体" charset="-122"/>
            </a:endParaRPr>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定考工作的方向</a:t>
            </a:r>
            <a:endParaRPr lang="zh-CN" altLang="en-US" dirty="0">
              <a:solidFill>
                <a:srgbClr val="03735F"/>
              </a:solidFill>
            </a:endParaRPr>
          </a:p>
        </p:txBody>
      </p:sp>
      <p:sp>
        <p:nvSpPr>
          <p:cNvPr id="5" name="矩形 4"/>
          <p:cNvSpPr/>
          <p:nvPr/>
        </p:nvSpPr>
        <p:spPr>
          <a:xfrm>
            <a:off x="1071538" y="1357304"/>
            <a:ext cx="6984776" cy="2372252"/>
          </a:xfrm>
          <a:prstGeom prst="rect">
            <a:avLst/>
          </a:prstGeom>
        </p:spPr>
        <p:txBody>
          <a:bodyPr wrap="square">
            <a:spAutoFit/>
          </a:bodyPr>
          <a:lstStyle/>
          <a:p>
            <a:pPr marL="635" indent="0" eaLnBrk="1" hangingPunct="1">
              <a:lnSpc>
                <a:spcPct val="200000"/>
              </a:lnSpc>
              <a:spcAft>
                <a:spcPts val="1200"/>
              </a:spcAft>
              <a:buNone/>
              <a:defRPr/>
            </a:pPr>
            <a:r>
              <a:rPr lang="zh-CN" altLang="en-US" sz="2600" dirty="0">
                <a:solidFill>
                  <a:srgbClr val="000000"/>
                </a:solidFill>
                <a:latin typeface="华文黑体" charset="-122"/>
                <a:ea typeface="华文黑体" charset="-122"/>
              </a:rPr>
              <a:t>定期考核</a:t>
            </a:r>
            <a:r>
              <a:rPr lang="zh-CN" altLang="en-US" sz="2600" dirty="0" smtClean="0">
                <a:solidFill>
                  <a:srgbClr val="000000"/>
                </a:solidFill>
                <a:latin typeface="华文黑体" charset="-122"/>
                <a:ea typeface="华文黑体" charset="-122"/>
              </a:rPr>
              <a:t>工作已经</a:t>
            </a:r>
            <a:r>
              <a:rPr lang="en-US" altLang="zh-CN" sz="2600" dirty="0" smtClean="0">
                <a:solidFill>
                  <a:srgbClr val="000000"/>
                </a:solidFill>
                <a:latin typeface="华文黑体" charset="-122"/>
                <a:ea typeface="华文黑体" charset="-122"/>
              </a:rPr>
              <a:t>/</a:t>
            </a:r>
            <a:r>
              <a:rPr lang="zh-CN" altLang="en-US" sz="2600" dirty="0" smtClean="0">
                <a:solidFill>
                  <a:srgbClr val="000000"/>
                </a:solidFill>
                <a:latin typeface="华文黑体" charset="-122"/>
                <a:ea typeface="华文黑体" charset="-122"/>
              </a:rPr>
              <a:t>正在实现与</a:t>
            </a:r>
            <a:r>
              <a:rPr lang="zh-CN" altLang="en-US" sz="2600" dirty="0">
                <a:solidFill>
                  <a:srgbClr val="000000"/>
                </a:solidFill>
                <a:latin typeface="华文黑体" charset="-122"/>
                <a:ea typeface="华文黑体" charset="-122"/>
              </a:rPr>
              <a:t>医师执业</a:t>
            </a:r>
            <a:r>
              <a:rPr lang="zh-CN" altLang="en-US" sz="2600" dirty="0" smtClean="0">
                <a:solidFill>
                  <a:srgbClr val="000000"/>
                </a:solidFill>
                <a:latin typeface="华文黑体" charset="-122"/>
                <a:ea typeface="华文黑体" charset="-122"/>
              </a:rPr>
              <a:t>注册的结合，下一步将着力推进定考与继续医学教育、医师执业信用评价、专科</a:t>
            </a:r>
            <a:r>
              <a:rPr lang="zh-CN" altLang="en-US" sz="2600" dirty="0">
                <a:solidFill>
                  <a:srgbClr val="000000"/>
                </a:solidFill>
                <a:latin typeface="华文黑体" charset="-122"/>
                <a:ea typeface="华文黑体" charset="-122"/>
              </a:rPr>
              <a:t>医师制度相结合。</a:t>
            </a:r>
            <a:endParaRPr lang="en-US" altLang="zh-CN" sz="2600" dirty="0">
              <a:solidFill>
                <a:srgbClr val="000000"/>
              </a:solidFill>
              <a:latin typeface="华文黑体" charset="-122"/>
              <a:ea typeface="华文黑体" charset="-122"/>
            </a:endParaRPr>
          </a:p>
        </p:txBody>
      </p:sp>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noChangeArrowheads="1"/>
          </p:cNvSpPr>
          <p:nvPr>
            <p:ph type="ctrTitle"/>
          </p:nvPr>
        </p:nvSpPr>
        <p:spPr>
          <a:xfrm>
            <a:off x="1143000" y="841375"/>
            <a:ext cx="6858000" cy="1790700"/>
          </a:xfrm>
        </p:spPr>
        <p:txBody>
          <a:bodyPr/>
          <a:lstStyle/>
          <a:p>
            <a:endParaRPr lang="zh-CN" altLang="en-US" smtClean="0"/>
          </a:p>
        </p:txBody>
      </p:sp>
      <p:sp>
        <p:nvSpPr>
          <p:cNvPr id="33795" name="副标题 2"/>
          <p:cNvSpPr>
            <a:spLocks noGrp="1" noChangeArrowheads="1"/>
          </p:cNvSpPr>
          <p:nvPr>
            <p:ph type="subTitle" idx="1"/>
          </p:nvPr>
        </p:nvSpPr>
        <p:spPr>
          <a:xfrm>
            <a:off x="1143000" y="2701925"/>
            <a:ext cx="6858000" cy="1241425"/>
          </a:xfrm>
        </p:spPr>
        <p:txBody>
          <a:bodyPr/>
          <a:lstStyle/>
          <a:p>
            <a:pPr eaLnBrk="1" hangingPunct="1"/>
            <a:endParaRPr lang="zh-CN" altLang="en-US" smtClean="0"/>
          </a:p>
        </p:txBody>
      </p:sp>
      <p:pic>
        <p:nvPicPr>
          <p:cNvPr id="33796" name="图片 4" descr="背景2.jpg"/>
          <p:cNvPicPr>
            <a:picLocks noChangeAspect="1" noChangeArrowheads="1"/>
          </p:cNvPicPr>
          <p:nvPr/>
        </p:nvPicPr>
        <p:blipFill>
          <a:blip r:embed="rId2" cstate="print"/>
          <a:srcRect/>
          <a:stretch>
            <a:fillRect/>
          </a:stretch>
        </p:blipFill>
        <p:spPr bwMode="auto">
          <a:xfrm>
            <a:off x="0" y="0"/>
            <a:ext cx="9144000" cy="5159375"/>
          </a:xfrm>
          <a:prstGeom prst="rect">
            <a:avLst/>
          </a:prstGeom>
          <a:noFill/>
          <a:ln w="9525">
            <a:noFill/>
            <a:miter lim="800000"/>
            <a:headEnd/>
            <a:tailEnd/>
          </a:ln>
        </p:spPr>
      </p:pic>
      <p:grpSp>
        <p:nvGrpSpPr>
          <p:cNvPr id="2" name="Group 3"/>
          <p:cNvGrpSpPr>
            <a:grpSpLocks/>
          </p:cNvGrpSpPr>
          <p:nvPr/>
        </p:nvGrpSpPr>
        <p:grpSpPr bwMode="auto">
          <a:xfrm>
            <a:off x="3679032" y="796704"/>
            <a:ext cx="1785937" cy="2420937"/>
            <a:chOff x="-202602" y="0"/>
            <a:chExt cx="4495386" cy="6092410"/>
          </a:xfrm>
        </p:grpSpPr>
        <p:sp>
          <p:nvSpPr>
            <p:cNvPr id="33801" name="任意多边形 5"/>
            <p:cNvSpPr>
              <a:spLocks noChangeArrowheads="1"/>
            </p:cNvSpPr>
            <p:nvPr/>
          </p:nvSpPr>
          <p:spPr bwMode="auto">
            <a:xfrm>
              <a:off x="-202602" y="0"/>
              <a:ext cx="4495386" cy="6092410"/>
            </a:xfrm>
            <a:custGeom>
              <a:avLst/>
              <a:gdLst>
                <a:gd name="T0" fmla="*/ 90236 w 4310744"/>
                <a:gd name="T1" fmla="*/ 122294 h 5842172"/>
                <a:gd name="T2" fmla="*/ 90236 w 4310744"/>
                <a:gd name="T3" fmla="*/ 6100294 h 5842172"/>
                <a:gd name="T4" fmla="*/ 2772108 w 4310744"/>
                <a:gd name="T5" fmla="*/ 7391558 h 5842172"/>
                <a:gd name="T6" fmla="*/ 5453987 w 4310744"/>
                <a:gd name="T7" fmla="*/ 6100294 h 5842172"/>
                <a:gd name="T8" fmla="*/ 5453987 w 4310744"/>
                <a:gd name="T9" fmla="*/ 122294 h 5842172"/>
                <a:gd name="T10" fmla="*/ 90236 w 4310744"/>
                <a:gd name="T11" fmla="*/ 122294 h 5842172"/>
                <a:gd name="T12" fmla="*/ 0 w 4310744"/>
                <a:gd name="T13" fmla="*/ 0 h 5842172"/>
                <a:gd name="T14" fmla="*/ 5544221 w 4310744"/>
                <a:gd name="T15" fmla="*/ 0 h 5842172"/>
                <a:gd name="T16" fmla="*/ 5544221 w 4310744"/>
                <a:gd name="T17" fmla="*/ 6179136 h 5842172"/>
                <a:gd name="T18" fmla="*/ 2772108 w 4310744"/>
                <a:gd name="T19" fmla="*/ 7513854 h 5842172"/>
                <a:gd name="T20" fmla="*/ 0 w 4310744"/>
                <a:gd name="T21" fmla="*/ 6179136 h 5842172"/>
                <a:gd name="T22" fmla="*/ 0 w 4310744"/>
                <a:gd name="T23" fmla="*/ 0 h 58421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310744"/>
                <a:gd name="T37" fmla="*/ 0 h 5842172"/>
                <a:gd name="T38" fmla="*/ 4310744 w 4310744"/>
                <a:gd name="T39" fmla="*/ 5842172 h 58421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310744" h="5842172">
                  <a:moveTo>
                    <a:pt x="70161" y="95086"/>
                  </a:moveTo>
                  <a:lnTo>
                    <a:pt x="70161" y="4743099"/>
                  </a:lnTo>
                  <a:lnTo>
                    <a:pt x="2155372" y="5747086"/>
                  </a:lnTo>
                  <a:lnTo>
                    <a:pt x="4240583" y="4743099"/>
                  </a:lnTo>
                  <a:lnTo>
                    <a:pt x="4240583" y="95086"/>
                  </a:lnTo>
                  <a:lnTo>
                    <a:pt x="70161" y="95086"/>
                  </a:lnTo>
                  <a:close/>
                  <a:moveTo>
                    <a:pt x="0" y="0"/>
                  </a:moveTo>
                  <a:lnTo>
                    <a:pt x="4310744" y="0"/>
                  </a:lnTo>
                  <a:lnTo>
                    <a:pt x="4310744" y="4804403"/>
                  </a:lnTo>
                  <a:lnTo>
                    <a:pt x="2155372" y="5842172"/>
                  </a:lnTo>
                  <a:lnTo>
                    <a:pt x="0" y="4804403"/>
                  </a:lnTo>
                  <a:lnTo>
                    <a:pt x="0" y="0"/>
                  </a:lnTo>
                  <a:close/>
                </a:path>
              </a:pathLst>
            </a:custGeom>
            <a:solidFill>
              <a:srgbClr val="1BA77C"/>
            </a:solidFill>
            <a:ln w="12700">
              <a:noFill/>
              <a:round/>
              <a:headEnd/>
              <a:tailEnd/>
            </a:ln>
          </p:spPr>
          <p:txBody>
            <a:bodyPr/>
            <a:lstStyle/>
            <a:p>
              <a:endParaRPr lang="zh-CN" altLang="en-US"/>
            </a:p>
          </p:txBody>
        </p:sp>
        <p:sp>
          <p:nvSpPr>
            <p:cNvPr id="4105" name="下箭头 6"/>
            <p:cNvSpPr/>
            <p:nvPr/>
          </p:nvSpPr>
          <p:spPr>
            <a:xfrm>
              <a:off x="-6804" y="263672"/>
              <a:ext cx="4103790" cy="5565067"/>
            </a:xfrm>
            <a:prstGeom prst="downArrow">
              <a:avLst>
                <a:gd name="adj1" fmla="val 100000"/>
                <a:gd name="adj2" fmla="val 24068"/>
              </a:avLst>
            </a:prstGeom>
            <a:solidFill>
              <a:srgbClr val="307460"/>
            </a:solidFill>
            <a:ln w="12700">
              <a:noFill/>
              <a:miter/>
            </a:ln>
          </p:spPr>
          <p:txBody>
            <a:bodyPr lIns="67628" tIns="35243" rIns="67628" bIns="35243" anchor="ctr"/>
            <a:lstStyle/>
            <a:p>
              <a:pPr algn="ctr" eaLnBrk="1" fontAlgn="auto" hangingPunct="1">
                <a:spcBef>
                  <a:spcPts val="0"/>
                </a:spcBef>
                <a:spcAft>
                  <a:spcPts val="0"/>
                </a:spcAft>
                <a:buFont typeface="Arial" panose="020B0604020202020204" pitchFamily="34" charset="0"/>
                <a:buNone/>
                <a:defRPr/>
              </a:pPr>
              <a:r>
                <a:rPr lang="en-US" altLang="zh-CN" sz="12400" b="1" dirty="0" smtClean="0">
                  <a:solidFill>
                    <a:srgbClr val="FFFFFF"/>
                  </a:solidFill>
                  <a:latin typeface="+mj-lt"/>
                  <a:ea typeface="微软雅黑" panose="020B0503020204020204" pitchFamily="34" charset="-122"/>
                  <a:sym typeface="微软雅黑" panose="020B0503020204020204" pitchFamily="34" charset="-122"/>
                </a:rPr>
                <a:t>2</a:t>
              </a:r>
              <a:endParaRPr lang="zh-CN" altLang="en-US" sz="12400" b="1" dirty="0">
                <a:solidFill>
                  <a:srgbClr val="FFFFFF"/>
                </a:solidFill>
                <a:latin typeface="+mj-lt"/>
                <a:ea typeface="微软雅黑" panose="020B0503020204020204" pitchFamily="34" charset="-122"/>
                <a:sym typeface="微软雅黑" panose="020B0503020204020204" pitchFamily="34" charset="-122"/>
              </a:endParaRPr>
            </a:p>
          </p:txBody>
        </p:sp>
      </p:grpSp>
      <p:sp>
        <p:nvSpPr>
          <p:cNvPr id="33798" name="矩形 8"/>
          <p:cNvSpPr>
            <a:spLocks noChangeArrowheads="1"/>
          </p:cNvSpPr>
          <p:nvPr/>
        </p:nvSpPr>
        <p:spPr bwMode="auto">
          <a:xfrm>
            <a:off x="4043361" y="2433431"/>
            <a:ext cx="1057277" cy="523220"/>
          </a:xfrm>
          <a:prstGeom prst="rect">
            <a:avLst/>
          </a:prstGeom>
          <a:noFill/>
          <a:ln w="9525">
            <a:noFill/>
            <a:miter lim="800000"/>
            <a:headEnd/>
            <a:tailEnd/>
          </a:ln>
        </p:spPr>
        <p:txBody>
          <a:bodyPr wrap="none">
            <a:spAutoFit/>
          </a:bodyPr>
          <a:lstStyle/>
          <a:p>
            <a:pPr algn="ctr" eaLnBrk="1" hangingPunct="1">
              <a:buFont typeface="Arial" pitchFamily="34" charset="0"/>
              <a:buNone/>
            </a:pPr>
            <a:r>
              <a:rPr lang="en-US" altLang="zh-CN" sz="2800" dirty="0">
                <a:solidFill>
                  <a:srgbClr val="FFFFFF"/>
                </a:solidFill>
                <a:latin typeface="微软雅黑" pitchFamily="34" charset="-122"/>
                <a:ea typeface="微软雅黑" pitchFamily="34" charset="-122"/>
                <a:sym typeface="微软雅黑" pitchFamily="34" charset="-122"/>
              </a:rPr>
              <a:t>PART</a:t>
            </a:r>
            <a:endParaRPr lang="zh-CN" altLang="en-US" sz="2800" dirty="0">
              <a:solidFill>
                <a:srgbClr val="FFFFFF"/>
              </a:solidFill>
              <a:latin typeface="微软雅黑" pitchFamily="34" charset="-122"/>
              <a:ea typeface="微软雅黑" pitchFamily="34" charset="-122"/>
              <a:sym typeface="微软雅黑" pitchFamily="34" charset="-122"/>
            </a:endParaRPr>
          </a:p>
        </p:txBody>
      </p:sp>
      <p:sp>
        <p:nvSpPr>
          <p:cNvPr id="4102" name="文本框 6"/>
          <p:cNvSpPr/>
          <p:nvPr/>
        </p:nvSpPr>
        <p:spPr>
          <a:xfrm>
            <a:off x="1401903" y="3333532"/>
            <a:ext cx="6340197" cy="707886"/>
          </a:xfrm>
          <a:prstGeom prst="rect">
            <a:avLst/>
          </a:prstGeom>
          <a:noFill/>
          <a:ln w="9525">
            <a:noFill/>
            <a:miter/>
          </a:ln>
        </p:spPr>
        <p:txBody>
          <a:bodyPr wrap="none">
            <a:spAutoFit/>
          </a:bodyPr>
          <a:lstStyle/>
          <a:p>
            <a:pPr algn="ctr" eaLnBrk="1" hangingPunct="1">
              <a:buFont typeface="Arial" panose="020B0604020202020204" pitchFamily="34" charset="0"/>
              <a:buNone/>
              <a:defRPr/>
            </a:pPr>
            <a:r>
              <a:rPr lang="zh-CN" altLang="en-US" sz="4000" b="1" noProof="1" smtClean="0">
                <a:solidFill>
                  <a:srgbClr val="03735F"/>
                </a:solidFill>
                <a:latin typeface="STHeiti Light" charset="-122"/>
                <a:ea typeface="STHeiti Light" charset="-122"/>
                <a:cs typeface="STHeiti Light" charset="-122"/>
                <a:sym typeface="宋体" panose="02010600030101010101" pitchFamily="2" charset="-122"/>
              </a:rPr>
              <a:t>医师定期考核管理办法解读</a:t>
            </a:r>
            <a:endParaRPr lang="zh-CN" altLang="en-US" sz="4000" b="1" noProof="1">
              <a:solidFill>
                <a:srgbClr val="03735F"/>
              </a:solidFill>
              <a:latin typeface="STHeiti Light" charset="-122"/>
              <a:ea typeface="STHeiti Light" charset="-122"/>
              <a:cs typeface="STHeiti Light" charset="-122"/>
              <a:sym typeface="Arial" panose="020B0604020202020204" pitchFamily="34" charset="0"/>
            </a:endParaRPr>
          </a:p>
        </p:txBody>
      </p:sp>
      <p:sp>
        <p:nvSpPr>
          <p:cNvPr id="33800" name="燕尾形 8"/>
          <p:cNvSpPr>
            <a:spLocks noChangeAspect="1" noChangeArrowheads="1"/>
          </p:cNvSpPr>
          <p:nvPr/>
        </p:nvSpPr>
        <p:spPr bwMode="auto">
          <a:xfrm>
            <a:off x="2922588" y="3979863"/>
            <a:ext cx="204787" cy="203200"/>
          </a:xfrm>
          <a:prstGeom prst="chevron">
            <a:avLst>
              <a:gd name="adj" fmla="val 50386"/>
            </a:avLst>
          </a:prstGeom>
          <a:noFill/>
          <a:ln w="25400">
            <a:solidFill>
              <a:schemeClr val="bg1"/>
            </a:solidFill>
            <a:miter lim="800000"/>
            <a:headEnd/>
            <a:tailEnd/>
          </a:ln>
        </p:spPr>
        <p:txBody>
          <a:bodyPr anchor="ctr"/>
          <a:lstStyle/>
          <a:p>
            <a:pPr algn="ctr" eaLnBrk="1" hangingPunct="1">
              <a:buFont typeface="Arial" pitchFamily="34" charset="0"/>
              <a:buNone/>
            </a:pPr>
            <a:endParaRPr lang="zh-CN" altLang="zh-CN" dirty="0">
              <a:solidFill>
                <a:srgbClr val="000000"/>
              </a:solidFill>
              <a:latin typeface="华文黑体" charset="-122"/>
              <a:ea typeface="华文黑体" charset="-122"/>
              <a:sym typeface="宋体" pitchFamily="2" charset="-122"/>
            </a:endParaRPr>
          </a:p>
        </p:txBody>
      </p:sp>
    </p:spTree>
    <p:extLst>
      <p:ext uri="{BB962C8B-B14F-4D97-AF65-F5344CB8AC3E}">
        <p14:creationId xmlns:p14="http://schemas.microsoft.com/office/powerpoint/2010/main" xmlns="" val="49098282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图片 4" descr="背景2.jpg"/>
          <p:cNvPicPr>
            <a:picLocks noChangeAspect="1" noChangeArrowheads="1"/>
          </p:cNvPicPr>
          <p:nvPr/>
        </p:nvPicPr>
        <p:blipFill>
          <a:blip r:embed="rId2" cstate="print"/>
          <a:srcRect/>
          <a:stretch>
            <a:fillRect/>
          </a:stretch>
        </p:blipFill>
        <p:spPr bwMode="auto">
          <a:xfrm>
            <a:off x="0" y="-15875"/>
            <a:ext cx="9144000" cy="5159375"/>
          </a:xfrm>
          <a:prstGeom prst="rect">
            <a:avLst/>
          </a:prstGeom>
          <a:noFill/>
          <a:ln w="9525">
            <a:noFill/>
            <a:miter lim="800000"/>
            <a:headEnd/>
            <a:tailEnd/>
          </a:ln>
        </p:spPr>
      </p:pic>
      <p:grpSp>
        <p:nvGrpSpPr>
          <p:cNvPr id="20" name="组 19"/>
          <p:cNvGrpSpPr/>
          <p:nvPr/>
        </p:nvGrpSpPr>
        <p:grpSpPr>
          <a:xfrm>
            <a:off x="1180903" y="1563638"/>
            <a:ext cx="6782194" cy="1618373"/>
            <a:chOff x="1180903" y="2067694"/>
            <a:chExt cx="6782194" cy="1618373"/>
          </a:xfrm>
        </p:grpSpPr>
        <p:sp>
          <p:nvSpPr>
            <p:cNvPr id="44" name="矩形 43"/>
            <p:cNvSpPr/>
            <p:nvPr/>
          </p:nvSpPr>
          <p:spPr>
            <a:xfrm>
              <a:off x="1180903" y="2067694"/>
              <a:ext cx="6782194" cy="1618373"/>
            </a:xfrm>
            <a:prstGeom prst="rect">
              <a:avLst/>
            </a:prstGeom>
            <a:solidFill>
              <a:srgbClr val="30746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783065" y="2492393"/>
              <a:ext cx="2441695" cy="769441"/>
            </a:xfrm>
            <a:prstGeom prst="rect">
              <a:avLst/>
            </a:prstGeom>
          </p:spPr>
          <p:txBody>
            <a:bodyPr wrap="none">
              <a:spAutoFit/>
            </a:bodyPr>
            <a:lstStyle/>
            <a:p>
              <a:pPr algn="ctr" eaLnBrk="1" hangingPunct="1">
                <a:defRPr/>
              </a:pPr>
              <a:r>
                <a:rPr lang="zh-CN" altLang="en-US" sz="4400" b="1" noProof="1" smtClean="0">
                  <a:solidFill>
                    <a:schemeClr val="bg1"/>
                  </a:solidFill>
                  <a:latin typeface="STHeiti Light" charset="-122"/>
                  <a:ea typeface="STHeiti Light" charset="-122"/>
                  <a:cs typeface="STHeiti Light" charset="-122"/>
                  <a:sym typeface="宋体" panose="02010600030101010101" pitchFamily="2" charset="-122"/>
                </a:rPr>
                <a:t>背景</a:t>
              </a:r>
              <a:r>
                <a:rPr lang="zh-CN" altLang="en-US" sz="4400" b="1" noProof="1">
                  <a:solidFill>
                    <a:schemeClr val="bg1"/>
                  </a:solidFill>
                  <a:latin typeface="STHeiti Light" charset="-122"/>
                  <a:ea typeface="STHeiti Light" charset="-122"/>
                  <a:cs typeface="STHeiti Light" charset="-122"/>
                  <a:sym typeface="宋体" panose="02010600030101010101" pitchFamily="2" charset="-122"/>
                </a:rPr>
                <a:t>介绍</a:t>
              </a:r>
              <a:endParaRPr lang="en-US" altLang="zh-CN" sz="4400" b="1" noProof="1">
                <a:solidFill>
                  <a:schemeClr val="bg1"/>
                </a:solidFill>
                <a:latin typeface="STHeiti Light" charset="-122"/>
                <a:ea typeface="STHeiti Light" charset="-122"/>
                <a:cs typeface="STHeiti Light" charset="-122"/>
                <a:sym typeface="宋体" panose="02010600030101010101" pitchFamily="2" charset="-122"/>
              </a:endParaRPr>
            </a:p>
          </p:txBody>
        </p:sp>
        <p:sp>
          <p:nvSpPr>
            <p:cNvPr id="46" name="矩形 45"/>
            <p:cNvSpPr/>
            <p:nvPr/>
          </p:nvSpPr>
          <p:spPr>
            <a:xfrm>
              <a:off x="4919242" y="2492393"/>
              <a:ext cx="2441695" cy="769441"/>
            </a:xfrm>
            <a:prstGeom prst="rect">
              <a:avLst/>
            </a:prstGeom>
          </p:spPr>
          <p:txBody>
            <a:bodyPr wrap="none">
              <a:spAutoFit/>
            </a:bodyPr>
            <a:lstStyle/>
            <a:p>
              <a:pPr algn="ctr" eaLnBrk="1" hangingPunct="1">
                <a:defRPr/>
              </a:pPr>
              <a:r>
                <a:rPr lang="zh-CN" altLang="en-US" sz="4400" b="1" noProof="1" smtClean="0">
                  <a:solidFill>
                    <a:schemeClr val="bg1"/>
                  </a:solidFill>
                  <a:latin typeface="STHeiti Light" charset="-122"/>
                  <a:ea typeface="STHeiti Light" charset="-122"/>
                  <a:cs typeface="STHeiti Light" charset="-122"/>
                  <a:sym typeface="宋体" panose="02010600030101010101" pitchFamily="2" charset="-122"/>
                </a:rPr>
                <a:t>政策解读</a:t>
              </a:r>
              <a:endParaRPr lang="en-US" altLang="zh-CN" sz="4400" b="1" noProof="1">
                <a:solidFill>
                  <a:schemeClr val="bg1"/>
                </a:solidFill>
                <a:latin typeface="STHeiti Light" charset="-122"/>
                <a:ea typeface="STHeiti Light" charset="-122"/>
                <a:cs typeface="STHeiti Light" charset="-122"/>
                <a:sym typeface="宋体" panose="02010600030101010101" pitchFamily="2" charset="-122"/>
              </a:endParaRPr>
            </a:p>
          </p:txBody>
        </p:sp>
        <p:cxnSp>
          <p:nvCxnSpPr>
            <p:cNvPr id="6" name="直线连接符 5"/>
            <p:cNvCxnSpPr/>
            <p:nvPr/>
          </p:nvCxnSpPr>
          <p:spPr bwMode="auto">
            <a:xfrm>
              <a:off x="4572000" y="2579565"/>
              <a:ext cx="0" cy="795924"/>
            </a:xfrm>
            <a:prstGeom prst="line">
              <a:avLst/>
            </a:prstGeom>
            <a:solidFill>
              <a:schemeClr val="accent1"/>
            </a:solidFill>
            <a:ln w="9525" cap="flat" cmpd="sng" algn="ctr">
              <a:solidFill>
                <a:schemeClr val="bg1"/>
              </a:solidFill>
              <a:prstDash val="solid"/>
              <a:round/>
              <a:headEnd type="none" w="med" len="med"/>
              <a:tailEnd type="none" w="med" len="med"/>
            </a:ln>
          </p:spPr>
        </p:cxnSp>
      </p:gr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142976" y="1214428"/>
            <a:ext cx="6543357" cy="2769989"/>
          </a:xfrm>
          <a:prstGeom prst="rect">
            <a:avLst/>
          </a:prstGeom>
        </p:spPr>
        <p:txBody>
          <a:bodyPr wrap="square">
            <a:spAutoFit/>
          </a:bodyPr>
          <a:lstStyle/>
          <a:p>
            <a:pPr algn="just" eaLnBrk="1">
              <a:lnSpc>
                <a:spcPct val="150000"/>
              </a:lnSpc>
              <a:spcBef>
                <a:spcPts val="600"/>
              </a:spcBef>
              <a:spcAft>
                <a:spcPts val="600"/>
              </a:spcAft>
              <a:buFont typeface="Wingdings" pitchFamily="2" charset="2"/>
              <a:buChar char="u"/>
            </a:pPr>
            <a:r>
              <a:rPr lang="zh-CN" altLang="en-US" sz="2400" b="1" dirty="0" smtClean="0">
                <a:solidFill>
                  <a:srgbClr val="1BA77C"/>
                </a:solidFill>
                <a:latin typeface="华文黑体" charset="-122"/>
                <a:ea typeface="华文黑体" charset="-122"/>
              </a:rPr>
              <a:t>制定</a:t>
            </a:r>
            <a:r>
              <a:rPr lang="en-US" altLang="zh-CN" sz="2400" b="1" dirty="0" smtClean="0">
                <a:solidFill>
                  <a:srgbClr val="1BA77C"/>
                </a:solidFill>
                <a:latin typeface="华文黑体" charset="-122"/>
                <a:ea typeface="华文黑体" charset="-122"/>
              </a:rPr>
              <a:t>《</a:t>
            </a:r>
            <a:r>
              <a:rPr lang="zh-CN" altLang="en-US" sz="2400" b="1" dirty="0" smtClean="0">
                <a:solidFill>
                  <a:srgbClr val="1BA77C"/>
                </a:solidFill>
                <a:latin typeface="华文黑体" charset="-122"/>
                <a:ea typeface="华文黑体" charset="-122"/>
              </a:rPr>
              <a:t>医师定期考核管理办法</a:t>
            </a:r>
            <a:r>
              <a:rPr lang="en-US" altLang="zh-CN" sz="2400" b="1" dirty="0" smtClean="0">
                <a:solidFill>
                  <a:srgbClr val="1BA77C"/>
                </a:solidFill>
                <a:latin typeface="华文黑体" charset="-122"/>
                <a:ea typeface="华文黑体" charset="-122"/>
              </a:rPr>
              <a:t>》</a:t>
            </a:r>
            <a:r>
              <a:rPr lang="zh-CN" altLang="en-US" sz="2400" b="1" dirty="0" smtClean="0">
                <a:solidFill>
                  <a:srgbClr val="1BA77C"/>
                </a:solidFill>
                <a:latin typeface="华文黑体" charset="-122"/>
                <a:ea typeface="华文黑体" charset="-122"/>
              </a:rPr>
              <a:t>目的：</a:t>
            </a:r>
            <a:endParaRPr lang="en-US" altLang="zh-CN" sz="2400" b="1" dirty="0">
              <a:solidFill>
                <a:srgbClr val="1BA77C"/>
              </a:solidFill>
              <a:latin typeface="华文黑体" charset="-122"/>
              <a:ea typeface="华文黑体" charset="-122"/>
            </a:endParaRPr>
          </a:p>
          <a:p>
            <a:pPr algn="just" eaLnBrk="1">
              <a:lnSpc>
                <a:spcPct val="150000"/>
              </a:lnSpc>
              <a:spcBef>
                <a:spcPts val="600"/>
              </a:spcBef>
              <a:spcAft>
                <a:spcPts val="600"/>
              </a:spcAft>
            </a:pPr>
            <a:r>
              <a:rPr lang="en-US" altLang="zh-CN" sz="2400" dirty="0" smtClean="0">
                <a:solidFill>
                  <a:schemeClr val="accent4"/>
                </a:solidFill>
              </a:rPr>
              <a:t>——</a:t>
            </a:r>
            <a:r>
              <a:rPr lang="zh-CN" altLang="en-US" sz="2400" dirty="0" smtClean="0">
                <a:solidFill>
                  <a:schemeClr val="accent4"/>
                </a:solidFill>
              </a:rPr>
              <a:t>加强医师执业管理</a:t>
            </a:r>
            <a:endParaRPr lang="en-US" altLang="zh-CN" sz="2400" dirty="0" smtClean="0">
              <a:solidFill>
                <a:schemeClr val="accent4"/>
              </a:solidFill>
            </a:endParaRPr>
          </a:p>
          <a:p>
            <a:pPr algn="just" eaLnBrk="1">
              <a:lnSpc>
                <a:spcPct val="150000"/>
              </a:lnSpc>
              <a:spcBef>
                <a:spcPts val="600"/>
              </a:spcBef>
              <a:spcAft>
                <a:spcPts val="600"/>
              </a:spcAft>
            </a:pPr>
            <a:r>
              <a:rPr lang="en-US" altLang="zh-CN" sz="2400" dirty="0" smtClean="0">
                <a:solidFill>
                  <a:schemeClr val="accent4"/>
                </a:solidFill>
              </a:rPr>
              <a:t>——</a:t>
            </a:r>
            <a:r>
              <a:rPr lang="zh-CN" altLang="en-US" sz="2400" dirty="0" smtClean="0">
                <a:solidFill>
                  <a:schemeClr val="accent4"/>
                </a:solidFill>
              </a:rPr>
              <a:t>提高医师素质</a:t>
            </a:r>
            <a:endParaRPr lang="en-US" altLang="zh-CN" sz="2400" dirty="0" smtClean="0">
              <a:solidFill>
                <a:schemeClr val="accent4"/>
              </a:solidFill>
            </a:endParaRPr>
          </a:p>
          <a:p>
            <a:pPr algn="just" eaLnBrk="1">
              <a:lnSpc>
                <a:spcPct val="150000"/>
              </a:lnSpc>
              <a:spcBef>
                <a:spcPts val="600"/>
              </a:spcBef>
              <a:spcAft>
                <a:spcPts val="600"/>
              </a:spcAft>
            </a:pPr>
            <a:r>
              <a:rPr lang="en-US" altLang="zh-CN" sz="2400" dirty="0" smtClean="0">
                <a:solidFill>
                  <a:schemeClr val="accent4"/>
                </a:solidFill>
              </a:rPr>
              <a:t>——</a:t>
            </a:r>
            <a:r>
              <a:rPr lang="zh-CN" altLang="en-US" sz="2400" dirty="0" smtClean="0">
                <a:solidFill>
                  <a:schemeClr val="accent4"/>
                </a:solidFill>
              </a:rPr>
              <a:t>保证医疗质量和医疗安全</a:t>
            </a:r>
            <a:endParaRPr lang="zh-CN" altLang="zh-CN" sz="2400" dirty="0">
              <a:solidFill>
                <a:schemeClr val="accent4"/>
              </a:solidFill>
              <a:latin typeface="华文黑体" charset="-122"/>
              <a:ea typeface="华文黑体" charset="-122"/>
            </a:endParaRPr>
          </a:p>
        </p:txBody>
      </p:sp>
    </p:spTree>
    <p:custDataLst>
      <p:tags r:id="rId1"/>
    </p:custData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259632" y="1563638"/>
            <a:ext cx="6543357" cy="1908215"/>
          </a:xfrm>
          <a:prstGeom prst="rect">
            <a:avLst/>
          </a:prstGeom>
        </p:spPr>
        <p:txBody>
          <a:bodyPr wrap="square">
            <a:spAutoFit/>
          </a:bodyPr>
          <a:lstStyle/>
          <a:p>
            <a:pPr indent="0" algn="just" eaLnBrk="1">
              <a:lnSpc>
                <a:spcPct val="150000"/>
              </a:lnSpc>
              <a:spcBef>
                <a:spcPts val="600"/>
              </a:spcBef>
              <a:spcAft>
                <a:spcPts val="600"/>
              </a:spcAft>
              <a:buFont typeface="Wingdings" pitchFamily="2" charset="2"/>
              <a:buChar char="u"/>
            </a:pPr>
            <a:r>
              <a:rPr lang="zh-CN" altLang="en-US" sz="2400" b="1" dirty="0">
                <a:solidFill>
                  <a:srgbClr val="1BA77C"/>
                </a:solidFill>
                <a:latin typeface="华文黑体" charset="-122"/>
                <a:ea typeface="华文黑体" charset="-122"/>
              </a:rPr>
              <a:t>考核对象：</a:t>
            </a:r>
            <a:endParaRPr lang="en-US" altLang="zh-CN" sz="2400" b="1" dirty="0">
              <a:solidFill>
                <a:srgbClr val="1BA77C"/>
              </a:solidFill>
              <a:latin typeface="华文黑体" charset="-122"/>
              <a:ea typeface="华文黑体" charset="-122"/>
            </a:endParaRPr>
          </a:p>
          <a:p>
            <a:pPr algn="just" eaLnBrk="1">
              <a:lnSpc>
                <a:spcPct val="150000"/>
              </a:lnSpc>
              <a:spcBef>
                <a:spcPts val="600"/>
              </a:spcBef>
              <a:spcAft>
                <a:spcPts val="600"/>
              </a:spcAft>
              <a:buNone/>
            </a:pPr>
            <a:r>
              <a:rPr lang="zh-CN" altLang="zh-CN" sz="2400" dirty="0">
                <a:solidFill>
                  <a:srgbClr val="595959"/>
                </a:solidFill>
                <a:latin typeface="华文黑体" charset="-122"/>
                <a:ea typeface="华文黑体" charset="-122"/>
              </a:rPr>
              <a:t>依法取得医师资格，经注册在医疗、预防、保健机构中执业的医师，</a:t>
            </a:r>
            <a:r>
              <a:rPr lang="zh-CN" altLang="en-US" sz="2400" dirty="0">
                <a:solidFill>
                  <a:srgbClr val="595959"/>
                </a:solidFill>
                <a:latin typeface="华文黑体" charset="-122"/>
                <a:ea typeface="华文黑体" charset="-122"/>
              </a:rPr>
              <a:t>需要参加定期考核。 </a:t>
            </a:r>
            <a:endParaRPr lang="zh-CN" altLang="zh-CN" sz="2400" dirty="0">
              <a:solidFill>
                <a:srgbClr val="595959"/>
              </a:solidFill>
              <a:latin typeface="华文黑体" charset="-122"/>
              <a:ea typeface="华文黑体" charset="-122"/>
            </a:endParaRPr>
          </a:p>
        </p:txBody>
      </p:sp>
    </p:spTree>
    <p:custDataLst>
      <p:tags r:id="rId1"/>
    </p:custData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71538" y="1214428"/>
            <a:ext cx="6903398" cy="2816156"/>
          </a:xfrm>
          <a:prstGeom prst="rect">
            <a:avLst/>
          </a:prstGeom>
        </p:spPr>
        <p:txBody>
          <a:bodyPr wrap="square">
            <a:spAutoFit/>
          </a:bodyPr>
          <a:lstStyle/>
          <a:p>
            <a:pPr indent="0" algn="just" eaLnBrk="1">
              <a:lnSpc>
                <a:spcPct val="150000"/>
              </a:lnSpc>
              <a:spcBef>
                <a:spcPts val="600"/>
              </a:spcBef>
              <a:spcAft>
                <a:spcPts val="600"/>
              </a:spcAft>
              <a:buFont typeface="Wingdings" pitchFamily="2" charset="2"/>
              <a:buChar char="u"/>
            </a:pPr>
            <a:r>
              <a:rPr lang="zh-CN" altLang="en-US" sz="2400" b="1" dirty="0">
                <a:solidFill>
                  <a:srgbClr val="1BA77C"/>
                </a:solidFill>
                <a:latin typeface="华文黑体" charset="-122"/>
                <a:ea typeface="华文黑体" charset="-122"/>
              </a:rPr>
              <a:t>考核分类、周期</a:t>
            </a:r>
            <a:r>
              <a:rPr lang="zh-CN" altLang="en-US" sz="2400" b="1" dirty="0" smtClean="0">
                <a:solidFill>
                  <a:srgbClr val="1BA77C"/>
                </a:solidFill>
                <a:latin typeface="华文黑体" charset="-122"/>
                <a:ea typeface="华文黑体" charset="-122"/>
              </a:rPr>
              <a:t>：</a:t>
            </a:r>
          </a:p>
          <a:p>
            <a:pPr indent="0" algn="just" eaLnBrk="1">
              <a:lnSpc>
                <a:spcPct val="150000"/>
              </a:lnSpc>
              <a:spcBef>
                <a:spcPts val="600"/>
              </a:spcBef>
              <a:spcAft>
                <a:spcPts val="600"/>
              </a:spcAft>
            </a:pPr>
            <a:r>
              <a:rPr lang="zh-CN" altLang="zh-CN" sz="2200" dirty="0" smtClean="0">
                <a:solidFill>
                  <a:srgbClr val="595959"/>
                </a:solidFill>
                <a:latin typeface="华文黑体" charset="-122"/>
                <a:ea typeface="华文黑体" charset="-122"/>
              </a:rPr>
              <a:t>医师</a:t>
            </a:r>
            <a:r>
              <a:rPr lang="zh-CN" altLang="zh-CN" sz="2200" dirty="0">
                <a:solidFill>
                  <a:srgbClr val="595959"/>
                </a:solidFill>
                <a:latin typeface="华文黑体" charset="-122"/>
                <a:ea typeface="华文黑体" charset="-122"/>
              </a:rPr>
              <a:t>定期考核分为执业医师考核和执业助理医师考核。考核类别分为临床、中医（包括中医、民族医、中西医结合）、口腔和公共卫生。</a:t>
            </a:r>
            <a:endParaRPr lang="en-US" altLang="zh-CN" sz="2200" dirty="0">
              <a:solidFill>
                <a:srgbClr val="595959"/>
              </a:solidFill>
              <a:latin typeface="华文黑体" charset="-122"/>
              <a:ea typeface="华文黑体" charset="-122"/>
            </a:endParaRPr>
          </a:p>
          <a:p>
            <a:pPr algn="just" eaLnBrk="1">
              <a:spcBef>
                <a:spcPts val="600"/>
              </a:spcBef>
              <a:spcAft>
                <a:spcPts val="600"/>
              </a:spcAft>
            </a:pPr>
            <a:r>
              <a:rPr lang="zh-CN" altLang="zh-CN" sz="2200" dirty="0">
                <a:solidFill>
                  <a:srgbClr val="595959"/>
                </a:solidFill>
                <a:latin typeface="华文黑体" charset="-122"/>
                <a:ea typeface="华文黑体" charset="-122"/>
              </a:rPr>
              <a:t>医师定期考核每两年为一个周期。</a:t>
            </a:r>
            <a:endParaRPr lang="zh-CN" altLang="en-US" sz="2200" dirty="0">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76161277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214414" y="1214428"/>
            <a:ext cx="6903398" cy="2477601"/>
          </a:xfrm>
          <a:prstGeom prst="rect">
            <a:avLst/>
          </a:prstGeom>
        </p:spPr>
        <p:txBody>
          <a:bodyPr wrap="square">
            <a:spAutoFit/>
          </a:bodyPr>
          <a:lstStyle/>
          <a:p>
            <a:pPr indent="0" eaLnBrk="1">
              <a:lnSpc>
                <a:spcPct val="150000"/>
              </a:lnSpc>
              <a:spcBef>
                <a:spcPts val="600"/>
              </a:spcBef>
              <a:spcAft>
                <a:spcPts val="600"/>
              </a:spcAft>
              <a:buFont typeface="Wingdings" pitchFamily="2" charset="2"/>
              <a:buChar char="u"/>
            </a:pPr>
            <a:r>
              <a:rPr lang="zh-CN" altLang="en-US" sz="2400" b="1" dirty="0">
                <a:solidFill>
                  <a:srgbClr val="1BA77C"/>
                </a:solidFill>
                <a:latin typeface="华文黑体" charset="-122"/>
                <a:ea typeface="华文黑体" charset="-122"/>
              </a:rPr>
              <a:t>定期考核的管理主体和责任主体 ：</a:t>
            </a:r>
            <a:endParaRPr lang="en-US" altLang="zh-CN" sz="2400" b="1" dirty="0">
              <a:solidFill>
                <a:srgbClr val="1BA77C"/>
              </a:solidFill>
              <a:latin typeface="华文黑体" charset="-122"/>
              <a:ea typeface="华文黑体" charset="-122"/>
            </a:endParaRPr>
          </a:p>
          <a:p>
            <a:pPr eaLnBrk="1" hangingPunct="1">
              <a:lnSpc>
                <a:spcPct val="150000"/>
              </a:lnSpc>
              <a:spcBef>
                <a:spcPts val="600"/>
              </a:spcBef>
              <a:spcAft>
                <a:spcPts val="600"/>
              </a:spcAft>
              <a:buFontTx/>
              <a:buNone/>
            </a:pPr>
            <a:r>
              <a:rPr lang="zh-CN" altLang="en-US" sz="2200" dirty="0" smtClean="0">
                <a:solidFill>
                  <a:srgbClr val="595959"/>
                </a:solidFill>
                <a:latin typeface="华文黑体" charset="-122"/>
                <a:ea typeface="华文黑体" charset="-122"/>
              </a:rPr>
              <a:t>国家卫生健康委员会主管</a:t>
            </a:r>
            <a:r>
              <a:rPr lang="zh-CN" altLang="en-US" sz="2200" dirty="0">
                <a:solidFill>
                  <a:srgbClr val="595959"/>
                </a:solidFill>
                <a:latin typeface="华文黑体" charset="-122"/>
                <a:ea typeface="华文黑体" charset="-122"/>
              </a:rPr>
              <a:t>全国医师定期考核管理工作。</a:t>
            </a:r>
          </a:p>
          <a:p>
            <a:pPr marL="0" indent="0" eaLnBrk="1" hangingPunct="1">
              <a:lnSpc>
                <a:spcPct val="150000"/>
              </a:lnSpc>
              <a:spcBef>
                <a:spcPts val="600"/>
              </a:spcBef>
              <a:spcAft>
                <a:spcPts val="600"/>
              </a:spcAft>
              <a:buFontTx/>
              <a:buNone/>
            </a:pPr>
            <a:r>
              <a:rPr lang="zh-CN" altLang="en-US" sz="2200" dirty="0" smtClean="0">
                <a:solidFill>
                  <a:srgbClr val="595959"/>
                </a:solidFill>
                <a:latin typeface="华文黑体" charset="-122"/>
                <a:ea typeface="华文黑体" charset="-122"/>
              </a:rPr>
              <a:t>县级</a:t>
            </a:r>
            <a:r>
              <a:rPr lang="zh-CN" altLang="en-US" sz="2200" dirty="0">
                <a:solidFill>
                  <a:srgbClr val="595959"/>
                </a:solidFill>
                <a:latin typeface="华文黑体" charset="-122"/>
                <a:ea typeface="华文黑体" charset="-122"/>
              </a:rPr>
              <a:t>以上地方人民政府卫生行政部门主管其负责注册的医师定期考核管理工作。</a:t>
            </a:r>
          </a:p>
        </p:txBody>
      </p:sp>
    </p:spTree>
    <p:custDataLst>
      <p:tags r:id="rId1"/>
    </p:custDataLst>
    <p:extLst>
      <p:ext uri="{BB962C8B-B14F-4D97-AF65-F5344CB8AC3E}">
        <p14:creationId xmlns:p14="http://schemas.microsoft.com/office/powerpoint/2010/main" xmlns="" val="153975833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928662" y="1000114"/>
            <a:ext cx="7560840" cy="3262432"/>
          </a:xfrm>
          <a:prstGeom prst="rect">
            <a:avLst/>
          </a:prstGeom>
        </p:spPr>
        <p:txBody>
          <a:bodyPr wrap="square">
            <a:spAutoFit/>
          </a:bodyPr>
          <a:lstStyle/>
          <a:p>
            <a:pPr eaLnBrk="1">
              <a:lnSpc>
                <a:spcPct val="150000"/>
              </a:lnSpc>
              <a:spcBef>
                <a:spcPts val="600"/>
              </a:spcBef>
              <a:spcAft>
                <a:spcPts val="600"/>
              </a:spcAft>
              <a:buFont typeface="Wingdings" pitchFamily="2" charset="2"/>
              <a:buChar char="u"/>
            </a:pPr>
            <a:r>
              <a:rPr lang="zh-CN" altLang="en-US" sz="2400" b="1" dirty="0" smtClean="0">
                <a:solidFill>
                  <a:srgbClr val="1BA77C"/>
                </a:solidFill>
                <a:latin typeface="华文黑体" charset="-122"/>
                <a:ea typeface="华文黑体" charset="-122"/>
              </a:rPr>
              <a:t>考核机构：</a:t>
            </a:r>
            <a:endParaRPr lang="en-US" altLang="zh-CN" sz="2400" b="1" dirty="0">
              <a:solidFill>
                <a:srgbClr val="1BA77C"/>
              </a:solidFill>
              <a:latin typeface="华文黑体" charset="-122"/>
              <a:ea typeface="华文黑体" charset="-122"/>
            </a:endParaRPr>
          </a:p>
          <a:p>
            <a:pPr marL="0" eaLnBrk="1" hangingPunct="1">
              <a:lnSpc>
                <a:spcPct val="150000"/>
              </a:lnSpc>
              <a:buFontTx/>
              <a:buNone/>
              <a:defRPr/>
            </a:pPr>
            <a:r>
              <a:rPr lang="zh-CN" altLang="en-US" sz="2200" dirty="0" smtClean="0">
                <a:solidFill>
                  <a:srgbClr val="595959"/>
                </a:solidFill>
                <a:latin typeface="华文黑体" charset="-122"/>
                <a:ea typeface="华文黑体" charset="-122"/>
              </a:rPr>
              <a:t>    县</a:t>
            </a:r>
            <a:r>
              <a:rPr lang="zh-CN" altLang="en-US" sz="2200" dirty="0">
                <a:solidFill>
                  <a:srgbClr val="595959"/>
                </a:solidFill>
                <a:latin typeface="华文黑体" charset="-122"/>
                <a:ea typeface="华文黑体" charset="-122"/>
              </a:rPr>
              <a:t>级以上地方人民政府卫生行政部门可以</a:t>
            </a:r>
            <a:r>
              <a:rPr lang="zh-CN" altLang="en-US" sz="2200" dirty="0" smtClean="0">
                <a:solidFill>
                  <a:srgbClr val="595959"/>
                </a:solidFill>
                <a:latin typeface="华文黑体" charset="-122"/>
                <a:ea typeface="华文黑体" charset="-122"/>
              </a:rPr>
              <a:t>委托考核机构承担</a:t>
            </a:r>
            <a:r>
              <a:rPr lang="zh-CN" altLang="en-US" sz="2200" dirty="0">
                <a:solidFill>
                  <a:srgbClr val="595959"/>
                </a:solidFill>
                <a:latin typeface="华文黑体" charset="-122"/>
                <a:ea typeface="华文黑体" charset="-122"/>
              </a:rPr>
              <a:t>医师定期考核</a:t>
            </a:r>
            <a:r>
              <a:rPr lang="zh-CN" altLang="en-US" sz="2200" dirty="0" smtClean="0">
                <a:solidFill>
                  <a:srgbClr val="595959"/>
                </a:solidFill>
                <a:latin typeface="华文黑体" charset="-122"/>
                <a:ea typeface="华文黑体" charset="-122"/>
              </a:rPr>
              <a:t>工作。</a:t>
            </a:r>
            <a:r>
              <a:rPr lang="zh-CN" altLang="en-US" sz="2200" dirty="0">
                <a:solidFill>
                  <a:srgbClr val="595959"/>
                </a:solidFill>
                <a:latin typeface="华文黑体" charset="-122"/>
                <a:ea typeface="华文黑体" charset="-122"/>
              </a:rPr>
              <a:t/>
            </a:r>
            <a:br>
              <a:rPr lang="zh-CN" altLang="en-US" sz="2200" dirty="0">
                <a:solidFill>
                  <a:srgbClr val="595959"/>
                </a:solidFill>
                <a:latin typeface="华文黑体" charset="-122"/>
                <a:ea typeface="华文黑体" charset="-122"/>
              </a:rPr>
            </a:br>
            <a:r>
              <a:rPr lang="zh-CN" altLang="en-US" sz="2200" dirty="0" smtClean="0">
                <a:solidFill>
                  <a:srgbClr val="595959"/>
                </a:solidFill>
                <a:latin typeface="华文黑体" charset="-122"/>
                <a:ea typeface="华文黑体" charset="-122"/>
              </a:rPr>
              <a:t>   考核机构负责医师定期考核的组织、实施和考核结果评定，并向委托其承担考核任务的卫生行政部门报告考核工作情况及医师考核结果。</a:t>
            </a:r>
            <a:endParaRPr lang="zh-CN" altLang="en-US" sz="22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80871672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928662" y="1000114"/>
            <a:ext cx="7560840" cy="3262432"/>
          </a:xfrm>
          <a:prstGeom prst="rect">
            <a:avLst/>
          </a:prstGeom>
        </p:spPr>
        <p:txBody>
          <a:bodyPr wrap="square">
            <a:spAutoFit/>
          </a:bodyPr>
          <a:lstStyle/>
          <a:p>
            <a:pPr eaLnBrk="1">
              <a:lnSpc>
                <a:spcPct val="150000"/>
              </a:lnSpc>
              <a:spcBef>
                <a:spcPts val="600"/>
              </a:spcBef>
              <a:spcAft>
                <a:spcPts val="600"/>
              </a:spcAft>
              <a:buFont typeface="Wingdings" pitchFamily="2" charset="2"/>
              <a:buChar char="u"/>
            </a:pPr>
            <a:r>
              <a:rPr lang="zh-CN" altLang="en-US" sz="2400" b="1" dirty="0">
                <a:solidFill>
                  <a:srgbClr val="1BA77C"/>
                </a:solidFill>
                <a:latin typeface="华文黑体" charset="-122"/>
                <a:ea typeface="华文黑体" charset="-122"/>
              </a:rPr>
              <a:t>申请考核机构的条件：</a:t>
            </a:r>
            <a:endParaRPr lang="en-US" altLang="zh-CN" sz="2400" b="1" dirty="0">
              <a:solidFill>
                <a:srgbClr val="1BA77C"/>
              </a:solidFill>
              <a:latin typeface="华文黑体" charset="-122"/>
              <a:ea typeface="华文黑体" charset="-122"/>
            </a:endParaRPr>
          </a:p>
          <a:p>
            <a:pPr marL="0" eaLnBrk="1" hangingPunct="1">
              <a:lnSpc>
                <a:spcPct val="150000"/>
              </a:lnSpc>
              <a:buFontTx/>
              <a:buNone/>
              <a:defRPr/>
            </a:pPr>
            <a:r>
              <a:rPr lang="zh-CN" altLang="en-US" sz="2000" dirty="0" smtClean="0">
                <a:solidFill>
                  <a:srgbClr val="595959"/>
                </a:solidFill>
                <a:latin typeface="华文黑体" charset="-122"/>
                <a:ea typeface="华文黑体" charset="-122"/>
              </a:rPr>
              <a:t>    </a:t>
            </a:r>
            <a:r>
              <a:rPr lang="zh-CN" altLang="en-US" sz="2200" dirty="0" smtClean="0">
                <a:solidFill>
                  <a:srgbClr val="595959"/>
                </a:solidFill>
                <a:latin typeface="华文黑体" charset="-122"/>
                <a:ea typeface="华文黑体" charset="-122"/>
              </a:rPr>
              <a:t>符合</a:t>
            </a:r>
            <a:r>
              <a:rPr lang="zh-CN" altLang="en-US" sz="2200" dirty="0">
                <a:solidFill>
                  <a:srgbClr val="595959"/>
                </a:solidFill>
                <a:latin typeface="华文黑体" charset="-122"/>
                <a:ea typeface="华文黑体" charset="-122"/>
              </a:rPr>
              <a:t>下列条件之一的医疗、预防、保健机构或者医疗卫生行业、学术</a:t>
            </a:r>
            <a:r>
              <a:rPr lang="zh-CN" altLang="en-US" sz="2200" dirty="0" smtClean="0">
                <a:solidFill>
                  <a:srgbClr val="595959"/>
                </a:solidFill>
                <a:latin typeface="华文黑体" charset="-122"/>
                <a:ea typeface="华文黑体" charset="-122"/>
              </a:rPr>
              <a:t>组织，可以申请成为考核机构：</a:t>
            </a:r>
            <a:r>
              <a:rPr lang="zh-CN" altLang="en-US" sz="2200" dirty="0">
                <a:solidFill>
                  <a:srgbClr val="595959"/>
                </a:solidFill>
                <a:latin typeface="华文黑体" charset="-122"/>
                <a:ea typeface="华文黑体" charset="-122"/>
              </a:rPr>
              <a:t/>
            </a:r>
            <a:br>
              <a:rPr lang="zh-CN" altLang="en-US" sz="2200" dirty="0">
                <a:solidFill>
                  <a:srgbClr val="595959"/>
                </a:solidFill>
                <a:latin typeface="华文黑体" charset="-122"/>
                <a:ea typeface="华文黑体" charset="-122"/>
              </a:rPr>
            </a:br>
            <a:r>
              <a:rPr lang="zh-CN" altLang="en-US" sz="2200" dirty="0">
                <a:solidFill>
                  <a:srgbClr val="595959"/>
                </a:solidFill>
                <a:latin typeface="华文黑体" charset="-122"/>
                <a:ea typeface="华文黑体" charset="-122"/>
              </a:rPr>
              <a:t>（一）设有</a:t>
            </a:r>
            <a:r>
              <a:rPr lang="en-US" altLang="zh-CN" sz="2200" noProof="1">
                <a:solidFill>
                  <a:srgbClr val="595959"/>
                </a:solidFill>
                <a:latin typeface="华文黑体" charset="-122"/>
                <a:ea typeface="华文黑体" charset="-122"/>
              </a:rPr>
              <a:t>100</a:t>
            </a:r>
            <a:r>
              <a:rPr lang="zh-CN" altLang="en-US" sz="2200" dirty="0">
                <a:solidFill>
                  <a:srgbClr val="595959"/>
                </a:solidFill>
                <a:latin typeface="华文黑体" charset="-122"/>
                <a:ea typeface="华文黑体" charset="-122"/>
              </a:rPr>
              <a:t>张以上床位的医疗机构 ；</a:t>
            </a:r>
            <a:br>
              <a:rPr lang="zh-CN" altLang="en-US" sz="2200" dirty="0">
                <a:solidFill>
                  <a:srgbClr val="595959"/>
                </a:solidFill>
                <a:latin typeface="华文黑体" charset="-122"/>
                <a:ea typeface="华文黑体" charset="-122"/>
              </a:rPr>
            </a:br>
            <a:r>
              <a:rPr lang="zh-CN" altLang="en-US" sz="2200" dirty="0">
                <a:solidFill>
                  <a:srgbClr val="595959"/>
                </a:solidFill>
                <a:latin typeface="华文黑体" charset="-122"/>
                <a:ea typeface="华文黑体" charset="-122"/>
              </a:rPr>
              <a:t>（二）医师人数在</a:t>
            </a:r>
            <a:r>
              <a:rPr lang="en-US" altLang="zh-CN" sz="2200" noProof="1">
                <a:solidFill>
                  <a:srgbClr val="595959"/>
                </a:solidFill>
                <a:latin typeface="华文黑体" charset="-122"/>
                <a:ea typeface="华文黑体" charset="-122"/>
              </a:rPr>
              <a:t>50</a:t>
            </a:r>
            <a:r>
              <a:rPr lang="zh-CN" altLang="en-US" sz="2200" dirty="0">
                <a:solidFill>
                  <a:srgbClr val="595959"/>
                </a:solidFill>
                <a:latin typeface="华文黑体" charset="-122"/>
                <a:ea typeface="华文黑体" charset="-122"/>
              </a:rPr>
              <a:t>人以上的预防、保健机构； </a:t>
            </a:r>
            <a:br>
              <a:rPr lang="zh-CN" altLang="en-US" sz="2200" dirty="0">
                <a:solidFill>
                  <a:srgbClr val="595959"/>
                </a:solidFill>
                <a:latin typeface="华文黑体" charset="-122"/>
                <a:ea typeface="华文黑体" charset="-122"/>
              </a:rPr>
            </a:br>
            <a:r>
              <a:rPr lang="zh-CN" altLang="en-US" sz="2200" dirty="0">
                <a:solidFill>
                  <a:srgbClr val="595959"/>
                </a:solidFill>
                <a:latin typeface="华文黑体" charset="-122"/>
                <a:ea typeface="华文黑体" charset="-122"/>
              </a:rPr>
              <a:t>（三）具有健全组织机构的医疗卫生行业、学术组织。 </a:t>
            </a:r>
            <a:endParaRPr lang="zh-CN" altLang="en-US" sz="22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80871672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142990"/>
            <a:ext cx="7143800" cy="3052118"/>
          </a:xfrm>
          <a:prstGeom prst="rect">
            <a:avLst/>
          </a:prstGeom>
        </p:spPr>
        <p:txBody>
          <a:bodyPr wrap="square">
            <a:spAutoFit/>
          </a:bodyPr>
          <a:lstStyle/>
          <a:p>
            <a:pPr marL="0" indent="0">
              <a:spcBef>
                <a:spcPts val="0"/>
              </a:spcBef>
              <a:spcAft>
                <a:spcPts val="600"/>
              </a:spcAft>
              <a:buFont typeface="Wingdings" pitchFamily="2" charset="2"/>
              <a:buChar char="u"/>
            </a:pPr>
            <a:r>
              <a:rPr lang="zh-CN" altLang="en-US" sz="2400" b="1" noProof="1">
                <a:solidFill>
                  <a:srgbClr val="1BA77C"/>
                </a:solidFill>
                <a:latin typeface="华文黑体" charset="-122"/>
                <a:ea typeface="华文黑体" charset="-122"/>
              </a:rPr>
              <a:t>考核内容</a:t>
            </a:r>
            <a:r>
              <a:rPr lang="zh-CN" altLang="en-US" sz="2400" noProof="1">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marL="0" eaLnBrk="1">
              <a:lnSpc>
                <a:spcPts val="3200"/>
              </a:lnSpc>
              <a:spcBef>
                <a:spcPts val="1800"/>
              </a:spcBef>
              <a:spcAft>
                <a:spcPts val="1200"/>
              </a:spcAft>
              <a:buNone/>
            </a:pPr>
            <a:r>
              <a:rPr lang="en-US" altLang="zh-CN" sz="2200" noProof="1" smtClean="0">
                <a:solidFill>
                  <a:srgbClr val="595959"/>
                </a:solidFill>
                <a:latin typeface="华文黑体" charset="-122"/>
                <a:ea typeface="华文黑体" charset="-122"/>
              </a:rPr>
              <a:t>    </a:t>
            </a:r>
            <a:r>
              <a:rPr lang="zh-CN" altLang="zh-CN" sz="2200" noProof="1" smtClean="0">
                <a:solidFill>
                  <a:srgbClr val="595959"/>
                </a:solidFill>
                <a:latin typeface="华文黑体" charset="-122"/>
                <a:ea typeface="华文黑体" charset="-122"/>
              </a:rPr>
              <a:t>医师</a:t>
            </a:r>
            <a:r>
              <a:rPr lang="zh-CN" altLang="zh-CN" sz="2200" noProof="1">
                <a:solidFill>
                  <a:srgbClr val="595959"/>
                </a:solidFill>
                <a:latin typeface="华文黑体" charset="-122"/>
                <a:ea typeface="华文黑体" charset="-122"/>
              </a:rPr>
              <a:t>定期考核包括业务水平测评、工作成绩和职业道德评定</a:t>
            </a:r>
            <a:r>
              <a:rPr lang="zh-CN" altLang="zh-CN" sz="2200" noProof="1" smtClean="0">
                <a:solidFill>
                  <a:srgbClr val="595959"/>
                </a:solidFill>
                <a:latin typeface="华文黑体" charset="-122"/>
                <a:ea typeface="华文黑体" charset="-122"/>
              </a:rPr>
              <a:t>。</a:t>
            </a:r>
            <a:endParaRPr lang="en-US" altLang="zh-CN" sz="2200" noProof="1" smtClean="0">
              <a:solidFill>
                <a:srgbClr val="595959"/>
              </a:solidFill>
              <a:latin typeface="华文黑体" charset="-122"/>
              <a:ea typeface="华文黑体" charset="-122"/>
            </a:endParaRPr>
          </a:p>
          <a:p>
            <a:pPr marL="0" eaLnBrk="1">
              <a:lnSpc>
                <a:spcPts val="3200"/>
              </a:lnSpc>
              <a:spcBef>
                <a:spcPts val="600"/>
              </a:spcBef>
              <a:spcAft>
                <a:spcPts val="1200"/>
              </a:spcAft>
              <a:buNone/>
            </a:pPr>
            <a:r>
              <a:rPr lang="en-US" altLang="en-US" sz="2200" noProof="1" smtClean="0">
                <a:solidFill>
                  <a:srgbClr val="595959"/>
                </a:solidFill>
                <a:latin typeface="华文黑体" charset="-122"/>
                <a:ea typeface="华文黑体" charset="-122"/>
              </a:rPr>
              <a:t>    业务水平测评由考核机构负责</a:t>
            </a:r>
            <a:r>
              <a:rPr lang="en-US" altLang="en-US" sz="2200" noProof="1">
                <a:solidFill>
                  <a:srgbClr val="595959"/>
                </a:solidFill>
                <a:latin typeface="华文黑体" charset="-122"/>
                <a:ea typeface="华文黑体" charset="-122"/>
              </a:rPr>
              <a:t>；工作成绩、职业道德评定由医师所在医疗、预防、保健机构负责，考核机构复核。</a:t>
            </a:r>
            <a:endParaRPr lang="zh-CN" altLang="zh-CN" sz="22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44897404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71538" y="1142990"/>
            <a:ext cx="7560840" cy="3488134"/>
          </a:xfrm>
          <a:prstGeom prst="rect">
            <a:avLst/>
          </a:prstGeom>
        </p:spPr>
        <p:txBody>
          <a:bodyPr wrap="square">
            <a:spAutoFit/>
          </a:bodyPr>
          <a:lstStyle/>
          <a:p>
            <a:pPr marL="0" indent="0">
              <a:spcBef>
                <a:spcPts val="0"/>
              </a:spcBef>
              <a:spcAft>
                <a:spcPts val="600"/>
              </a:spcAft>
              <a:buFont typeface="Wingdings" pitchFamily="2" charset="2"/>
              <a:buChar char="u"/>
            </a:pPr>
            <a:r>
              <a:rPr lang="zh-CN" altLang="en-US" sz="2400" b="1" noProof="1">
                <a:solidFill>
                  <a:srgbClr val="1BA77C"/>
                </a:solidFill>
                <a:latin typeface="华文黑体" charset="-122"/>
                <a:ea typeface="华文黑体" charset="-122"/>
              </a:rPr>
              <a:t>考核内容</a:t>
            </a:r>
            <a:r>
              <a:rPr lang="zh-CN" altLang="en-US" sz="2400" noProof="1">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eaLnBrk="1">
              <a:lnSpc>
                <a:spcPts val="3200"/>
              </a:lnSpc>
              <a:spcBef>
                <a:spcPts val="600"/>
              </a:spcBef>
              <a:spcAft>
                <a:spcPts val="1200"/>
              </a:spcAft>
            </a:pPr>
            <a:r>
              <a:rPr lang="zh-CN" altLang="en-US" sz="2000" dirty="0" smtClean="0">
                <a:solidFill>
                  <a:srgbClr val="595959"/>
                </a:solidFill>
                <a:latin typeface="华文黑体" charset="-122"/>
                <a:ea typeface="华文黑体" charset="-122"/>
              </a:rPr>
              <a:t>业务</a:t>
            </a:r>
            <a:r>
              <a:rPr lang="zh-CN" altLang="en-US" sz="2000" dirty="0">
                <a:solidFill>
                  <a:srgbClr val="595959"/>
                </a:solidFill>
                <a:latin typeface="华文黑体" charset="-122"/>
                <a:ea typeface="华文黑体" charset="-122"/>
              </a:rPr>
              <a:t>水平测评可以采用以下一种或几种形式：</a:t>
            </a:r>
            <a:r>
              <a:rPr lang="en-US" altLang="en-US" sz="2000" dirty="0">
                <a:solidFill>
                  <a:srgbClr val="595959"/>
                </a:solidFill>
                <a:latin typeface="华文黑体" charset="-122"/>
                <a:ea typeface="华文黑体" charset="-122"/>
              </a:rPr>
              <a:t/>
            </a:r>
            <a:br>
              <a:rPr lang="en-US" altLang="en-US" sz="2000" dirty="0">
                <a:solidFill>
                  <a:srgbClr val="595959"/>
                </a:solidFill>
                <a:latin typeface="华文黑体" charset="-122"/>
                <a:ea typeface="华文黑体" charset="-122"/>
              </a:rPr>
            </a:br>
            <a:r>
              <a:rPr lang="zh-CN" altLang="en-US" dirty="0" smtClean="0">
                <a:solidFill>
                  <a:srgbClr val="595959"/>
                </a:solidFill>
                <a:latin typeface="华文黑体" charset="-122"/>
                <a:ea typeface="华文黑体" charset="-122"/>
              </a:rPr>
              <a:t>（</a:t>
            </a:r>
            <a:r>
              <a:rPr lang="zh-CN" altLang="en-US" dirty="0">
                <a:solidFill>
                  <a:srgbClr val="595959"/>
                </a:solidFill>
                <a:latin typeface="华文黑体" charset="-122"/>
                <a:ea typeface="华文黑体" charset="-122"/>
              </a:rPr>
              <a:t>一）个人述职；</a:t>
            </a:r>
            <a:r>
              <a:rPr lang="en-US" altLang="en-US" dirty="0">
                <a:solidFill>
                  <a:srgbClr val="595959"/>
                </a:solidFill>
                <a:latin typeface="华文黑体" charset="-122"/>
                <a:ea typeface="华文黑体" charset="-122"/>
              </a:rPr>
              <a:t/>
            </a:r>
            <a:br>
              <a:rPr lang="en-US" altLang="en-US" dirty="0">
                <a:solidFill>
                  <a:srgbClr val="595959"/>
                </a:solidFill>
                <a:latin typeface="华文黑体" charset="-122"/>
                <a:ea typeface="华文黑体" charset="-122"/>
              </a:rPr>
            </a:br>
            <a:r>
              <a:rPr lang="zh-CN" altLang="en-US" dirty="0" smtClean="0">
                <a:solidFill>
                  <a:srgbClr val="595959"/>
                </a:solidFill>
                <a:latin typeface="华文黑体" charset="-122"/>
                <a:ea typeface="华文黑体" charset="-122"/>
              </a:rPr>
              <a:t>（</a:t>
            </a:r>
            <a:r>
              <a:rPr lang="zh-CN" altLang="en-US" dirty="0">
                <a:solidFill>
                  <a:srgbClr val="595959"/>
                </a:solidFill>
                <a:latin typeface="华文黑体" charset="-122"/>
                <a:ea typeface="华文黑体" charset="-122"/>
              </a:rPr>
              <a:t>二）有关法律、法规、专业知识的考核或考试以及技术操作的考核或考试；</a:t>
            </a:r>
            <a:r>
              <a:rPr lang="en-US" altLang="en-US" dirty="0">
                <a:solidFill>
                  <a:srgbClr val="595959"/>
                </a:solidFill>
                <a:latin typeface="华文黑体" charset="-122"/>
                <a:ea typeface="华文黑体" charset="-122"/>
              </a:rPr>
              <a:t/>
            </a:r>
            <a:br>
              <a:rPr lang="en-US" altLang="en-US" dirty="0">
                <a:solidFill>
                  <a:srgbClr val="595959"/>
                </a:solidFill>
                <a:latin typeface="华文黑体" charset="-122"/>
                <a:ea typeface="华文黑体" charset="-122"/>
              </a:rPr>
            </a:br>
            <a:r>
              <a:rPr lang="zh-CN" altLang="en-US" dirty="0" smtClean="0">
                <a:solidFill>
                  <a:srgbClr val="595959"/>
                </a:solidFill>
                <a:latin typeface="华文黑体" charset="-122"/>
                <a:ea typeface="华文黑体" charset="-122"/>
              </a:rPr>
              <a:t>（</a:t>
            </a:r>
            <a:r>
              <a:rPr lang="zh-CN" altLang="en-US" dirty="0">
                <a:solidFill>
                  <a:srgbClr val="595959"/>
                </a:solidFill>
                <a:latin typeface="华文黑体" charset="-122"/>
                <a:ea typeface="华文黑体" charset="-122"/>
              </a:rPr>
              <a:t>三）对其本人书写的医学文书的检查；</a:t>
            </a:r>
            <a:r>
              <a:rPr lang="en-US" altLang="en-US" dirty="0">
                <a:solidFill>
                  <a:srgbClr val="595959"/>
                </a:solidFill>
                <a:latin typeface="华文黑体" charset="-122"/>
                <a:ea typeface="华文黑体" charset="-122"/>
              </a:rPr>
              <a:t/>
            </a:r>
            <a:br>
              <a:rPr lang="en-US" altLang="en-US" dirty="0">
                <a:solidFill>
                  <a:srgbClr val="595959"/>
                </a:solidFill>
                <a:latin typeface="华文黑体" charset="-122"/>
                <a:ea typeface="华文黑体" charset="-122"/>
              </a:rPr>
            </a:br>
            <a:r>
              <a:rPr lang="zh-CN" altLang="en-US" dirty="0" smtClean="0">
                <a:solidFill>
                  <a:srgbClr val="595959"/>
                </a:solidFill>
                <a:latin typeface="华文黑体" charset="-122"/>
                <a:ea typeface="华文黑体" charset="-122"/>
              </a:rPr>
              <a:t>（</a:t>
            </a:r>
            <a:r>
              <a:rPr lang="zh-CN" altLang="en-US" dirty="0">
                <a:solidFill>
                  <a:srgbClr val="595959"/>
                </a:solidFill>
                <a:latin typeface="华文黑体" charset="-122"/>
                <a:ea typeface="华文黑体" charset="-122"/>
              </a:rPr>
              <a:t>四）患者评价和同行评议；</a:t>
            </a:r>
            <a:r>
              <a:rPr lang="en-US" altLang="en-US" dirty="0">
                <a:solidFill>
                  <a:srgbClr val="595959"/>
                </a:solidFill>
                <a:latin typeface="华文黑体" charset="-122"/>
                <a:ea typeface="华文黑体" charset="-122"/>
              </a:rPr>
              <a:t/>
            </a:r>
            <a:br>
              <a:rPr lang="en-US" altLang="en-US" dirty="0">
                <a:solidFill>
                  <a:srgbClr val="595959"/>
                </a:solidFill>
                <a:latin typeface="华文黑体" charset="-122"/>
                <a:ea typeface="华文黑体" charset="-122"/>
              </a:rPr>
            </a:br>
            <a:r>
              <a:rPr lang="zh-CN" altLang="en-US" dirty="0" smtClean="0">
                <a:solidFill>
                  <a:srgbClr val="595959"/>
                </a:solidFill>
                <a:latin typeface="华文黑体" charset="-122"/>
                <a:ea typeface="华文黑体" charset="-122"/>
              </a:rPr>
              <a:t>（</a:t>
            </a:r>
            <a:r>
              <a:rPr lang="zh-CN" altLang="en-US" dirty="0">
                <a:solidFill>
                  <a:srgbClr val="595959"/>
                </a:solidFill>
                <a:latin typeface="华文黑体" charset="-122"/>
                <a:ea typeface="华文黑体" charset="-122"/>
              </a:rPr>
              <a:t>五）省级卫生行政部门规定的其他形式</a:t>
            </a:r>
            <a:r>
              <a:rPr lang="zh-CN" altLang="en-US" dirty="0" smtClean="0">
                <a:solidFill>
                  <a:srgbClr val="595959"/>
                </a:solidFill>
                <a:latin typeface="华文黑体" charset="-122"/>
                <a:ea typeface="华文黑体" charset="-122"/>
              </a:rPr>
              <a:t>。</a:t>
            </a:r>
            <a:endParaRPr lang="zh-CN" altLang="zh-CN"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10984045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71538" y="1214428"/>
            <a:ext cx="7560840" cy="2877711"/>
          </a:xfrm>
          <a:prstGeom prst="rect">
            <a:avLst/>
          </a:prstGeom>
        </p:spPr>
        <p:txBody>
          <a:bodyPr wrap="square">
            <a:spAutoFit/>
          </a:bodyPr>
          <a:lstStyle/>
          <a:p>
            <a:pPr marL="0" indent="0">
              <a:spcBef>
                <a:spcPts val="0"/>
              </a:spcBef>
              <a:spcAft>
                <a:spcPts val="600"/>
              </a:spcAft>
              <a:buFont typeface="Wingdings" pitchFamily="2" charset="2"/>
              <a:buChar char="u"/>
            </a:pPr>
            <a:r>
              <a:rPr lang="zh-CN" altLang="en-US" sz="2400" b="1" noProof="1">
                <a:solidFill>
                  <a:srgbClr val="1BA77C"/>
                </a:solidFill>
                <a:latin typeface="华文黑体" charset="-122"/>
                <a:ea typeface="华文黑体" charset="-122"/>
              </a:rPr>
              <a:t>考核内容</a:t>
            </a:r>
            <a:r>
              <a:rPr lang="zh-CN" altLang="en-US" sz="2400" noProof="1">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marL="0" eaLnBrk="1">
              <a:lnSpc>
                <a:spcPct val="150000"/>
              </a:lnSpc>
              <a:spcBef>
                <a:spcPts val="1200"/>
              </a:spcBef>
              <a:spcAft>
                <a:spcPts val="600"/>
              </a:spcAft>
              <a:buNone/>
            </a:pPr>
            <a:r>
              <a:rPr lang="zh-CN" altLang="en-US" sz="2200" noProof="1" smtClean="0">
                <a:solidFill>
                  <a:srgbClr val="595959"/>
                </a:solidFill>
                <a:latin typeface="华文黑体" charset="-122"/>
                <a:ea typeface="华文黑体" charset="-122"/>
              </a:rPr>
              <a:t>工作</a:t>
            </a:r>
            <a:r>
              <a:rPr lang="zh-CN" altLang="en-US" sz="2200" noProof="1">
                <a:solidFill>
                  <a:srgbClr val="595959"/>
                </a:solidFill>
                <a:latin typeface="华文黑体" charset="-122"/>
                <a:ea typeface="华文黑体" charset="-122"/>
              </a:rPr>
              <a:t>成绩包括医师执业过程中，遵守有关规定和要求，一定阶段完成工作的数量、质量和政府指令性工作的情况。</a:t>
            </a:r>
            <a:endParaRPr lang="en-US" altLang="zh-CN" sz="2200" noProof="1">
              <a:solidFill>
                <a:srgbClr val="595959"/>
              </a:solidFill>
              <a:latin typeface="华文黑体" charset="-122"/>
              <a:ea typeface="华文黑体" charset="-122"/>
            </a:endParaRPr>
          </a:p>
          <a:p>
            <a:pPr marL="0" eaLnBrk="1">
              <a:lnSpc>
                <a:spcPct val="150000"/>
              </a:lnSpc>
              <a:spcBef>
                <a:spcPts val="600"/>
              </a:spcBef>
              <a:spcAft>
                <a:spcPts val="1800"/>
              </a:spcAft>
              <a:buNone/>
            </a:pPr>
            <a:r>
              <a:rPr lang="zh-CN" altLang="en-US" sz="2200" noProof="1">
                <a:solidFill>
                  <a:srgbClr val="595959"/>
                </a:solidFill>
                <a:latin typeface="华文黑体" charset="-122"/>
                <a:ea typeface="华文黑体" charset="-122"/>
              </a:rPr>
              <a:t>职业道德包括医师执业中坚持救死扶伤，以病人为中心，以及医德医风、医患关系、团结协作、依法执业状况</a:t>
            </a:r>
            <a:r>
              <a:rPr lang="zh-CN" altLang="en-US" sz="2200" noProof="1" smtClean="0">
                <a:solidFill>
                  <a:srgbClr val="595959"/>
                </a:solidFill>
                <a:latin typeface="华文黑体" charset="-122"/>
                <a:ea typeface="华文黑体" charset="-122"/>
              </a:rPr>
              <a:t>等。</a:t>
            </a:r>
          </a:p>
        </p:txBody>
      </p:sp>
    </p:spTree>
    <p:custDataLst>
      <p:tags r:id="rId1"/>
    </p:custDataLst>
    <p:extLst>
      <p:ext uri="{BB962C8B-B14F-4D97-AF65-F5344CB8AC3E}">
        <p14:creationId xmlns:p14="http://schemas.microsoft.com/office/powerpoint/2010/main" xmlns="" val="96938944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71538" y="1142990"/>
            <a:ext cx="7560840" cy="2446824"/>
          </a:xfrm>
          <a:prstGeom prst="rect">
            <a:avLst/>
          </a:prstGeom>
        </p:spPr>
        <p:txBody>
          <a:bodyPr wrap="square">
            <a:spAutoFit/>
          </a:bodyPr>
          <a:lstStyle/>
          <a:p>
            <a:pPr marL="0" indent="0">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考核程序</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marL="0" eaLnBrk="1">
              <a:lnSpc>
                <a:spcPct val="150000"/>
              </a:lnSpc>
              <a:spcBef>
                <a:spcPts val="1200"/>
              </a:spcBef>
              <a:spcAft>
                <a:spcPts val="600"/>
              </a:spcAft>
              <a:buNone/>
            </a:pPr>
            <a:r>
              <a:rPr lang="zh-CN" altLang="zh-CN" sz="2200" noProof="1" smtClean="0">
                <a:solidFill>
                  <a:srgbClr val="595959"/>
                </a:solidFill>
                <a:latin typeface="华文黑体" charset="-122"/>
                <a:ea typeface="华文黑体" charset="-122"/>
              </a:rPr>
              <a:t>医师</a:t>
            </a:r>
            <a:r>
              <a:rPr lang="zh-CN" altLang="zh-CN" sz="2200" noProof="1">
                <a:solidFill>
                  <a:srgbClr val="595959"/>
                </a:solidFill>
                <a:latin typeface="华文黑体" charset="-122"/>
                <a:ea typeface="华文黑体" charset="-122"/>
              </a:rPr>
              <a:t>定期考核程序分为一般程序与</a:t>
            </a:r>
            <a:r>
              <a:rPr lang="zh-CN" altLang="en-US" sz="2200" noProof="1">
                <a:solidFill>
                  <a:srgbClr val="595959"/>
                </a:solidFill>
                <a:latin typeface="华文黑体" charset="-122"/>
                <a:ea typeface="华文黑体" charset="-122"/>
              </a:rPr>
              <a:t>简易</a:t>
            </a:r>
            <a:r>
              <a:rPr lang="zh-CN" altLang="zh-CN" sz="2200" noProof="1">
                <a:solidFill>
                  <a:srgbClr val="595959"/>
                </a:solidFill>
                <a:latin typeface="华文黑体" charset="-122"/>
                <a:ea typeface="华文黑体" charset="-122"/>
              </a:rPr>
              <a:t>程序。</a:t>
            </a:r>
            <a:endParaRPr lang="en-US" altLang="zh-CN" sz="2200" noProof="1">
              <a:solidFill>
                <a:srgbClr val="595959"/>
              </a:solidFill>
              <a:latin typeface="华文黑体" charset="-122"/>
              <a:ea typeface="华文黑体" charset="-122"/>
            </a:endParaRPr>
          </a:p>
          <a:p>
            <a:pPr marL="0" indent="0" eaLnBrk="1">
              <a:lnSpc>
                <a:spcPct val="150000"/>
              </a:lnSpc>
              <a:spcBef>
                <a:spcPts val="1200"/>
              </a:spcBef>
              <a:spcAft>
                <a:spcPts val="600"/>
              </a:spcAft>
              <a:buNone/>
            </a:pPr>
            <a:r>
              <a:rPr lang="zh-CN" altLang="en-US" sz="2200" noProof="1" smtClean="0">
                <a:solidFill>
                  <a:srgbClr val="595959"/>
                </a:solidFill>
                <a:latin typeface="华文黑体" charset="-122"/>
                <a:ea typeface="华文黑体" charset="-122"/>
              </a:rPr>
              <a:t>简易</a:t>
            </a:r>
            <a:r>
              <a:rPr lang="zh-CN" altLang="zh-CN" sz="2200" noProof="1">
                <a:solidFill>
                  <a:srgbClr val="595959"/>
                </a:solidFill>
                <a:latin typeface="华文黑体" charset="-122"/>
                <a:ea typeface="华文黑体" charset="-122"/>
              </a:rPr>
              <a:t>程序为本人书写述职报告，执业注册所在机构签署意见，报考核机构审核。</a:t>
            </a:r>
            <a:endParaRPr lang="zh-CN" altLang="en-US" sz="22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34953832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noChangeArrowheads="1"/>
          </p:cNvSpPr>
          <p:nvPr>
            <p:ph type="ctrTitle"/>
          </p:nvPr>
        </p:nvSpPr>
        <p:spPr>
          <a:xfrm>
            <a:off x="1143000" y="841375"/>
            <a:ext cx="6858000" cy="1790700"/>
          </a:xfrm>
        </p:spPr>
        <p:txBody>
          <a:bodyPr/>
          <a:lstStyle/>
          <a:p>
            <a:endParaRPr lang="zh-CN" altLang="en-US" smtClean="0"/>
          </a:p>
        </p:txBody>
      </p:sp>
      <p:sp>
        <p:nvSpPr>
          <p:cNvPr id="33795" name="副标题 2"/>
          <p:cNvSpPr>
            <a:spLocks noGrp="1" noChangeArrowheads="1"/>
          </p:cNvSpPr>
          <p:nvPr>
            <p:ph type="subTitle" idx="1"/>
          </p:nvPr>
        </p:nvSpPr>
        <p:spPr>
          <a:xfrm>
            <a:off x="1143000" y="2701925"/>
            <a:ext cx="6858000" cy="1241425"/>
          </a:xfrm>
        </p:spPr>
        <p:txBody>
          <a:bodyPr/>
          <a:lstStyle/>
          <a:p>
            <a:pPr eaLnBrk="1" hangingPunct="1"/>
            <a:endParaRPr lang="zh-CN" altLang="en-US" smtClean="0"/>
          </a:p>
        </p:txBody>
      </p:sp>
      <p:pic>
        <p:nvPicPr>
          <p:cNvPr id="33796" name="图片 4" descr="背景2.jpg"/>
          <p:cNvPicPr>
            <a:picLocks noChangeAspect="1" noChangeArrowheads="1"/>
          </p:cNvPicPr>
          <p:nvPr/>
        </p:nvPicPr>
        <p:blipFill>
          <a:blip r:embed="rId2" cstate="print"/>
          <a:srcRect/>
          <a:stretch>
            <a:fillRect/>
          </a:stretch>
        </p:blipFill>
        <p:spPr bwMode="auto">
          <a:xfrm>
            <a:off x="0" y="0"/>
            <a:ext cx="9144000" cy="5159375"/>
          </a:xfrm>
          <a:prstGeom prst="rect">
            <a:avLst/>
          </a:prstGeom>
          <a:noFill/>
          <a:ln w="9525">
            <a:noFill/>
            <a:miter lim="800000"/>
            <a:headEnd/>
            <a:tailEnd/>
          </a:ln>
        </p:spPr>
      </p:pic>
      <p:grpSp>
        <p:nvGrpSpPr>
          <p:cNvPr id="2" name="Group 3"/>
          <p:cNvGrpSpPr>
            <a:grpSpLocks/>
          </p:cNvGrpSpPr>
          <p:nvPr/>
        </p:nvGrpSpPr>
        <p:grpSpPr bwMode="auto">
          <a:xfrm>
            <a:off x="3679032" y="796704"/>
            <a:ext cx="1785937" cy="2420937"/>
            <a:chOff x="-202602" y="0"/>
            <a:chExt cx="4495386" cy="6092410"/>
          </a:xfrm>
        </p:grpSpPr>
        <p:sp>
          <p:nvSpPr>
            <p:cNvPr id="33801" name="任意多边形 5"/>
            <p:cNvSpPr>
              <a:spLocks noChangeArrowheads="1"/>
            </p:cNvSpPr>
            <p:nvPr/>
          </p:nvSpPr>
          <p:spPr bwMode="auto">
            <a:xfrm>
              <a:off x="-202602" y="0"/>
              <a:ext cx="4495386" cy="6092410"/>
            </a:xfrm>
            <a:custGeom>
              <a:avLst/>
              <a:gdLst>
                <a:gd name="T0" fmla="*/ 90236 w 4310744"/>
                <a:gd name="T1" fmla="*/ 122294 h 5842172"/>
                <a:gd name="T2" fmla="*/ 90236 w 4310744"/>
                <a:gd name="T3" fmla="*/ 6100294 h 5842172"/>
                <a:gd name="T4" fmla="*/ 2772108 w 4310744"/>
                <a:gd name="T5" fmla="*/ 7391558 h 5842172"/>
                <a:gd name="T6" fmla="*/ 5453987 w 4310744"/>
                <a:gd name="T7" fmla="*/ 6100294 h 5842172"/>
                <a:gd name="T8" fmla="*/ 5453987 w 4310744"/>
                <a:gd name="T9" fmla="*/ 122294 h 5842172"/>
                <a:gd name="T10" fmla="*/ 90236 w 4310744"/>
                <a:gd name="T11" fmla="*/ 122294 h 5842172"/>
                <a:gd name="T12" fmla="*/ 0 w 4310744"/>
                <a:gd name="T13" fmla="*/ 0 h 5842172"/>
                <a:gd name="T14" fmla="*/ 5544221 w 4310744"/>
                <a:gd name="T15" fmla="*/ 0 h 5842172"/>
                <a:gd name="T16" fmla="*/ 5544221 w 4310744"/>
                <a:gd name="T17" fmla="*/ 6179136 h 5842172"/>
                <a:gd name="T18" fmla="*/ 2772108 w 4310744"/>
                <a:gd name="T19" fmla="*/ 7513854 h 5842172"/>
                <a:gd name="T20" fmla="*/ 0 w 4310744"/>
                <a:gd name="T21" fmla="*/ 6179136 h 5842172"/>
                <a:gd name="T22" fmla="*/ 0 w 4310744"/>
                <a:gd name="T23" fmla="*/ 0 h 58421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310744"/>
                <a:gd name="T37" fmla="*/ 0 h 5842172"/>
                <a:gd name="T38" fmla="*/ 4310744 w 4310744"/>
                <a:gd name="T39" fmla="*/ 5842172 h 58421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310744" h="5842172">
                  <a:moveTo>
                    <a:pt x="70161" y="95086"/>
                  </a:moveTo>
                  <a:lnTo>
                    <a:pt x="70161" y="4743099"/>
                  </a:lnTo>
                  <a:lnTo>
                    <a:pt x="2155372" y="5747086"/>
                  </a:lnTo>
                  <a:lnTo>
                    <a:pt x="4240583" y="4743099"/>
                  </a:lnTo>
                  <a:lnTo>
                    <a:pt x="4240583" y="95086"/>
                  </a:lnTo>
                  <a:lnTo>
                    <a:pt x="70161" y="95086"/>
                  </a:lnTo>
                  <a:close/>
                  <a:moveTo>
                    <a:pt x="0" y="0"/>
                  </a:moveTo>
                  <a:lnTo>
                    <a:pt x="4310744" y="0"/>
                  </a:lnTo>
                  <a:lnTo>
                    <a:pt x="4310744" y="4804403"/>
                  </a:lnTo>
                  <a:lnTo>
                    <a:pt x="2155372" y="5842172"/>
                  </a:lnTo>
                  <a:lnTo>
                    <a:pt x="0" y="4804403"/>
                  </a:lnTo>
                  <a:lnTo>
                    <a:pt x="0" y="0"/>
                  </a:lnTo>
                  <a:close/>
                </a:path>
              </a:pathLst>
            </a:custGeom>
            <a:solidFill>
              <a:srgbClr val="1BA77C"/>
            </a:solidFill>
            <a:ln w="12700">
              <a:noFill/>
              <a:round/>
              <a:headEnd/>
              <a:tailEnd/>
            </a:ln>
          </p:spPr>
          <p:txBody>
            <a:bodyPr/>
            <a:lstStyle/>
            <a:p>
              <a:endParaRPr lang="zh-CN" altLang="en-US"/>
            </a:p>
          </p:txBody>
        </p:sp>
        <p:sp>
          <p:nvSpPr>
            <p:cNvPr id="4105" name="下箭头 6"/>
            <p:cNvSpPr/>
            <p:nvPr/>
          </p:nvSpPr>
          <p:spPr>
            <a:xfrm>
              <a:off x="-6804" y="263672"/>
              <a:ext cx="4103790" cy="5565067"/>
            </a:xfrm>
            <a:prstGeom prst="downArrow">
              <a:avLst>
                <a:gd name="adj1" fmla="val 100000"/>
                <a:gd name="adj2" fmla="val 24068"/>
              </a:avLst>
            </a:prstGeom>
            <a:solidFill>
              <a:srgbClr val="307460"/>
            </a:solidFill>
            <a:ln w="12700">
              <a:noFill/>
              <a:miter/>
            </a:ln>
          </p:spPr>
          <p:txBody>
            <a:bodyPr lIns="67628" tIns="35243" rIns="67628" bIns="35243" anchor="ctr"/>
            <a:lstStyle/>
            <a:p>
              <a:pPr algn="ctr" eaLnBrk="1" fontAlgn="auto" hangingPunct="1">
                <a:spcBef>
                  <a:spcPts val="0"/>
                </a:spcBef>
                <a:spcAft>
                  <a:spcPts val="0"/>
                </a:spcAft>
                <a:buFont typeface="Arial" panose="020B0604020202020204" pitchFamily="34" charset="0"/>
                <a:buNone/>
                <a:defRPr/>
              </a:pPr>
              <a:r>
                <a:rPr lang="en-US" altLang="zh-CN" sz="12400" b="1" dirty="0" smtClean="0">
                  <a:solidFill>
                    <a:srgbClr val="FFFFFF"/>
                  </a:solidFill>
                  <a:latin typeface="+mj-lt"/>
                  <a:ea typeface="微软雅黑" panose="020B0503020204020204" pitchFamily="34" charset="-122"/>
                  <a:sym typeface="微软雅黑" panose="020B0503020204020204" pitchFamily="34" charset="-122"/>
                </a:rPr>
                <a:t>1</a:t>
              </a:r>
              <a:endParaRPr lang="zh-CN" altLang="en-US" sz="12400" b="1" dirty="0">
                <a:solidFill>
                  <a:srgbClr val="FFFFFF"/>
                </a:solidFill>
                <a:latin typeface="+mj-lt"/>
                <a:ea typeface="微软雅黑" panose="020B0503020204020204" pitchFamily="34" charset="-122"/>
                <a:sym typeface="微软雅黑" panose="020B0503020204020204" pitchFamily="34" charset="-122"/>
              </a:endParaRPr>
            </a:p>
          </p:txBody>
        </p:sp>
      </p:grpSp>
      <p:sp>
        <p:nvSpPr>
          <p:cNvPr id="33798" name="矩形 8"/>
          <p:cNvSpPr>
            <a:spLocks noChangeArrowheads="1"/>
          </p:cNvSpPr>
          <p:nvPr/>
        </p:nvSpPr>
        <p:spPr bwMode="auto">
          <a:xfrm>
            <a:off x="4043361" y="2433431"/>
            <a:ext cx="1057277" cy="523220"/>
          </a:xfrm>
          <a:prstGeom prst="rect">
            <a:avLst/>
          </a:prstGeom>
          <a:noFill/>
          <a:ln w="9525">
            <a:noFill/>
            <a:miter lim="800000"/>
            <a:headEnd/>
            <a:tailEnd/>
          </a:ln>
        </p:spPr>
        <p:txBody>
          <a:bodyPr wrap="none">
            <a:spAutoFit/>
          </a:bodyPr>
          <a:lstStyle/>
          <a:p>
            <a:pPr algn="ctr" eaLnBrk="1" hangingPunct="1">
              <a:buFont typeface="Arial" pitchFamily="34" charset="0"/>
              <a:buNone/>
            </a:pPr>
            <a:r>
              <a:rPr lang="en-US" altLang="zh-CN" sz="2800" dirty="0">
                <a:solidFill>
                  <a:srgbClr val="FFFFFF"/>
                </a:solidFill>
                <a:latin typeface="微软雅黑" pitchFamily="34" charset="-122"/>
                <a:ea typeface="微软雅黑" pitchFamily="34" charset="-122"/>
                <a:sym typeface="微软雅黑" pitchFamily="34" charset="-122"/>
              </a:rPr>
              <a:t>PART</a:t>
            </a:r>
            <a:endParaRPr lang="zh-CN" altLang="en-US" sz="2800" dirty="0">
              <a:solidFill>
                <a:srgbClr val="FFFFFF"/>
              </a:solidFill>
              <a:latin typeface="微软雅黑" pitchFamily="34" charset="-122"/>
              <a:ea typeface="微软雅黑" pitchFamily="34" charset="-122"/>
              <a:sym typeface="微软雅黑" pitchFamily="34" charset="-122"/>
            </a:endParaRPr>
          </a:p>
        </p:txBody>
      </p:sp>
      <p:sp>
        <p:nvSpPr>
          <p:cNvPr id="4102" name="文本框 6"/>
          <p:cNvSpPr/>
          <p:nvPr/>
        </p:nvSpPr>
        <p:spPr>
          <a:xfrm>
            <a:off x="1914862" y="3333532"/>
            <a:ext cx="5314276" cy="707886"/>
          </a:xfrm>
          <a:prstGeom prst="rect">
            <a:avLst/>
          </a:prstGeom>
          <a:noFill/>
          <a:ln w="9525">
            <a:noFill/>
            <a:miter/>
          </a:ln>
        </p:spPr>
        <p:txBody>
          <a:bodyPr wrap="none">
            <a:spAutoFit/>
          </a:bodyPr>
          <a:lstStyle/>
          <a:p>
            <a:pPr algn="ctr" eaLnBrk="1" hangingPunct="1">
              <a:buFont typeface="Arial" panose="020B0604020202020204" pitchFamily="34" charset="0"/>
              <a:buNone/>
              <a:defRPr/>
            </a:pPr>
            <a:r>
              <a:rPr lang="zh-CN" altLang="en-US" sz="4000" b="1" noProof="1" smtClean="0">
                <a:solidFill>
                  <a:srgbClr val="03735F"/>
                </a:solidFill>
                <a:latin typeface="STHeiti Light" charset="-122"/>
                <a:ea typeface="STHeiti Light" charset="-122"/>
                <a:cs typeface="STHeiti Light" charset="-122"/>
                <a:sym typeface="宋体" panose="02010600030101010101" pitchFamily="2" charset="-122"/>
              </a:rPr>
              <a:t>定期考核工作背景介绍</a:t>
            </a:r>
            <a:endParaRPr lang="zh-CN" altLang="en-US" sz="4000" b="1" noProof="1">
              <a:solidFill>
                <a:srgbClr val="03735F"/>
              </a:solidFill>
              <a:latin typeface="STHeiti Light" charset="-122"/>
              <a:ea typeface="STHeiti Light" charset="-122"/>
              <a:cs typeface="STHeiti Light" charset="-122"/>
              <a:sym typeface="Arial" panose="020B0604020202020204" pitchFamily="34" charset="0"/>
            </a:endParaRPr>
          </a:p>
        </p:txBody>
      </p:sp>
      <p:sp>
        <p:nvSpPr>
          <p:cNvPr id="33800" name="燕尾形 8"/>
          <p:cNvSpPr>
            <a:spLocks noChangeAspect="1" noChangeArrowheads="1"/>
          </p:cNvSpPr>
          <p:nvPr/>
        </p:nvSpPr>
        <p:spPr bwMode="auto">
          <a:xfrm>
            <a:off x="2922588" y="3979863"/>
            <a:ext cx="204787" cy="203200"/>
          </a:xfrm>
          <a:prstGeom prst="chevron">
            <a:avLst>
              <a:gd name="adj" fmla="val 50386"/>
            </a:avLst>
          </a:prstGeom>
          <a:noFill/>
          <a:ln w="25400">
            <a:solidFill>
              <a:schemeClr val="bg1"/>
            </a:solidFill>
            <a:miter lim="800000"/>
            <a:headEnd/>
            <a:tailEnd/>
          </a:ln>
        </p:spPr>
        <p:txBody>
          <a:bodyPr anchor="ctr"/>
          <a:lstStyle/>
          <a:p>
            <a:pPr algn="ctr" eaLnBrk="1" hangingPunct="1">
              <a:buFont typeface="Arial" pitchFamily="34" charset="0"/>
              <a:buNone/>
            </a:pPr>
            <a:endParaRPr lang="zh-CN" altLang="zh-CN" dirty="0">
              <a:solidFill>
                <a:srgbClr val="000000"/>
              </a:solidFill>
              <a:latin typeface="华文黑体" charset="-122"/>
              <a:ea typeface="华文黑体" charset="-122"/>
              <a:sym typeface="宋体" pitchFamily="2" charset="-122"/>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857224" y="1000114"/>
            <a:ext cx="7560840" cy="3447098"/>
          </a:xfrm>
          <a:prstGeom prst="rect">
            <a:avLst/>
          </a:prstGeom>
        </p:spPr>
        <p:txBody>
          <a:bodyPr wrap="square">
            <a:spAutoFit/>
          </a:bodyPr>
          <a:lstStyle/>
          <a:p>
            <a:pPr marL="0" indent="0">
              <a:spcBef>
                <a:spcPts val="0"/>
              </a:spcBef>
              <a:spcAft>
                <a:spcPts val="600"/>
              </a:spcAft>
              <a:buFont typeface="Wingdings" pitchFamily="2" charset="2"/>
              <a:buChar char="u"/>
            </a:pPr>
            <a:r>
              <a:rPr lang="zh-CN" altLang="en-US" sz="2400" b="1" noProof="1">
                <a:solidFill>
                  <a:srgbClr val="1BA77C"/>
                </a:solidFill>
                <a:latin typeface="华文黑体" charset="-122"/>
                <a:ea typeface="华文黑体" charset="-122"/>
              </a:rPr>
              <a:t>考核程序</a:t>
            </a:r>
            <a:r>
              <a:rPr lang="zh-CN" altLang="en-US" sz="2400" noProof="1">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eaLnBrk="1">
              <a:lnSpc>
                <a:spcPct val="150000"/>
              </a:lnSpc>
              <a:spcBef>
                <a:spcPts val="0"/>
              </a:spcBef>
              <a:spcAft>
                <a:spcPts val="0"/>
              </a:spcAft>
            </a:pPr>
            <a:r>
              <a:rPr lang="en-US" altLang="zh-CN" sz="2100" noProof="1" smtClean="0">
                <a:solidFill>
                  <a:srgbClr val="595959"/>
                </a:solidFill>
                <a:latin typeface="华文黑体" charset="-122"/>
                <a:ea typeface="华文黑体" charset="-122"/>
              </a:rPr>
              <a:t>    </a:t>
            </a:r>
            <a:r>
              <a:rPr lang="zh-CN" altLang="zh-CN" sz="2100" noProof="1" smtClean="0">
                <a:solidFill>
                  <a:srgbClr val="595959"/>
                </a:solidFill>
                <a:latin typeface="华文黑体" charset="-122"/>
                <a:ea typeface="华文黑体" charset="-122"/>
              </a:rPr>
              <a:t>国家</a:t>
            </a:r>
            <a:r>
              <a:rPr lang="zh-CN" altLang="zh-CN" sz="2100" noProof="1">
                <a:solidFill>
                  <a:srgbClr val="595959"/>
                </a:solidFill>
                <a:latin typeface="华文黑体" charset="-122"/>
                <a:ea typeface="华文黑体" charset="-122"/>
              </a:rPr>
              <a:t>实行医师行为记录制度。医师行为记录分为良好行为记录和不良行为记录。</a:t>
            </a:r>
            <a:r>
              <a:rPr lang="en-US" altLang="zh-CN" sz="2100" noProof="1">
                <a:solidFill>
                  <a:srgbClr val="595959"/>
                </a:solidFill>
                <a:latin typeface="华文黑体" charset="-122"/>
                <a:ea typeface="华文黑体" charset="-122"/>
              </a:rPr>
              <a:t/>
            </a:r>
            <a:br>
              <a:rPr lang="en-US" altLang="zh-CN" sz="2100" noProof="1">
                <a:solidFill>
                  <a:srgbClr val="595959"/>
                </a:solidFill>
                <a:latin typeface="华文黑体" charset="-122"/>
                <a:ea typeface="华文黑体" charset="-122"/>
              </a:rPr>
            </a:br>
            <a:r>
              <a:rPr lang="en-US" altLang="zh-CN" sz="2100" noProof="1" smtClean="0">
                <a:solidFill>
                  <a:srgbClr val="595959"/>
                </a:solidFill>
                <a:latin typeface="华文黑体" charset="-122"/>
                <a:ea typeface="华文黑体" charset="-122"/>
              </a:rPr>
              <a:t>    </a:t>
            </a:r>
            <a:r>
              <a:rPr lang="zh-CN" altLang="zh-CN" sz="2100" noProof="1" smtClean="0">
                <a:solidFill>
                  <a:srgbClr val="595959"/>
                </a:solidFill>
                <a:latin typeface="华文黑体" charset="-122"/>
                <a:ea typeface="华文黑体" charset="-122"/>
              </a:rPr>
              <a:t>良好</a:t>
            </a:r>
            <a:r>
              <a:rPr lang="zh-CN" altLang="zh-CN" sz="2100" noProof="1">
                <a:solidFill>
                  <a:srgbClr val="595959"/>
                </a:solidFill>
                <a:latin typeface="华文黑体" charset="-122"/>
                <a:ea typeface="华文黑体" charset="-122"/>
              </a:rPr>
              <a:t>行为记录应当包括医师在执业过程中受到的奖励、表彰、完成政府指令性任务、取得的技术成果等；不良行为记录应当包括因违反医疗卫生管理法规和诊疗规范常规受到的行政处罚、处分，以及发生的医疗事故等</a:t>
            </a:r>
            <a:r>
              <a:rPr lang="zh-CN" altLang="zh-CN" sz="2100" noProof="1" smtClean="0">
                <a:solidFill>
                  <a:srgbClr val="595959"/>
                </a:solidFill>
                <a:latin typeface="华文黑体" charset="-122"/>
                <a:ea typeface="华文黑体" charset="-122"/>
              </a:rPr>
              <a:t>。</a:t>
            </a:r>
            <a:endParaRPr lang="en-US" altLang="zh-CN" sz="21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40165786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857224" y="1000114"/>
            <a:ext cx="7560840" cy="2631490"/>
          </a:xfrm>
          <a:prstGeom prst="rect">
            <a:avLst/>
          </a:prstGeom>
        </p:spPr>
        <p:txBody>
          <a:bodyPr wrap="square">
            <a:spAutoFit/>
          </a:bodyPr>
          <a:lstStyle/>
          <a:p>
            <a:pPr marL="0" indent="0">
              <a:spcBef>
                <a:spcPts val="0"/>
              </a:spcBef>
              <a:spcAft>
                <a:spcPts val="600"/>
              </a:spcAft>
              <a:buFont typeface="Wingdings" pitchFamily="2" charset="2"/>
              <a:buChar char="u"/>
            </a:pPr>
            <a:r>
              <a:rPr lang="zh-CN" altLang="en-US" sz="2400" b="1" noProof="1">
                <a:solidFill>
                  <a:srgbClr val="1BA77C"/>
                </a:solidFill>
                <a:latin typeface="华文黑体" charset="-122"/>
                <a:ea typeface="华文黑体" charset="-122"/>
              </a:rPr>
              <a:t>考核程序</a:t>
            </a:r>
            <a:r>
              <a:rPr lang="zh-CN" altLang="en-US" sz="2400" noProof="1">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eaLnBrk="1">
              <a:lnSpc>
                <a:spcPct val="150000"/>
              </a:lnSpc>
              <a:spcBef>
                <a:spcPts val="1200"/>
              </a:spcBef>
              <a:spcAft>
                <a:spcPts val="0"/>
              </a:spcAft>
            </a:pPr>
            <a:r>
              <a:rPr lang="en-US" altLang="zh-CN" sz="2000" noProof="1" smtClean="0">
                <a:solidFill>
                  <a:srgbClr val="595959"/>
                </a:solidFill>
                <a:latin typeface="华文黑体" charset="-122"/>
                <a:ea typeface="华文黑体" charset="-122"/>
              </a:rPr>
              <a:t>    </a:t>
            </a:r>
            <a:r>
              <a:rPr lang="zh-CN" altLang="en-US" sz="2100" noProof="1" smtClean="0">
                <a:solidFill>
                  <a:srgbClr val="595959"/>
                </a:solidFill>
                <a:latin typeface="华文黑体" charset="-122"/>
                <a:ea typeface="华文黑体" charset="-122"/>
              </a:rPr>
              <a:t>认定为良好行为记录的表彰、奖励原则上应当为设区的市级以上相关部门作出的表彰、奖励，认定为良好行为记录的科技成果应当为获得设区的市级以上科技进步奖或与业务工作相关发明专利的科技成果。</a:t>
            </a:r>
            <a:endParaRPr lang="en-US" altLang="zh-CN" sz="21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40165786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071552"/>
            <a:ext cx="7560840" cy="3257302"/>
          </a:xfrm>
          <a:prstGeom prst="rect">
            <a:avLst/>
          </a:prstGeom>
        </p:spPr>
        <p:txBody>
          <a:bodyPr wrap="square">
            <a:spAutoFit/>
          </a:bodyPr>
          <a:lstStyle/>
          <a:p>
            <a:pPr marL="0" indent="0">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考核程序</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eaLnBrk="1">
              <a:lnSpc>
                <a:spcPts val="3200"/>
              </a:lnSpc>
              <a:spcBef>
                <a:spcPts val="600"/>
              </a:spcBef>
              <a:spcAft>
                <a:spcPts val="1200"/>
              </a:spcAft>
              <a:buNone/>
            </a:pPr>
            <a:r>
              <a:rPr lang="zh-CN" altLang="en-US" sz="2100" noProof="1" smtClean="0">
                <a:solidFill>
                  <a:srgbClr val="595959"/>
                </a:solidFill>
                <a:latin typeface="华文黑体" charset="-122"/>
                <a:ea typeface="华文黑体" charset="-122"/>
              </a:rPr>
              <a:t>医师</a:t>
            </a:r>
            <a:r>
              <a:rPr lang="zh-CN" altLang="zh-CN" sz="2100" noProof="1">
                <a:solidFill>
                  <a:srgbClr val="595959"/>
                </a:solidFill>
                <a:latin typeface="华文黑体" charset="-122"/>
                <a:ea typeface="华文黑体" charset="-122"/>
              </a:rPr>
              <a:t>在考核周期内无不良行为记录</a:t>
            </a:r>
            <a:r>
              <a:rPr lang="zh-CN" altLang="en-US" sz="2100" noProof="1">
                <a:solidFill>
                  <a:srgbClr val="595959"/>
                </a:solidFill>
                <a:latin typeface="华文黑体" charset="-122"/>
                <a:ea typeface="华文黑体" charset="-122"/>
              </a:rPr>
              <a:t>，</a:t>
            </a:r>
            <a:r>
              <a:rPr lang="zh-CN" altLang="zh-CN" sz="2100" noProof="1">
                <a:solidFill>
                  <a:srgbClr val="595959"/>
                </a:solidFill>
                <a:latin typeface="华文黑体" charset="-122"/>
                <a:ea typeface="华文黑体" charset="-122"/>
              </a:rPr>
              <a:t>符合下列条件执行</a:t>
            </a:r>
            <a:r>
              <a:rPr lang="zh-CN" altLang="en-US" sz="2100" noProof="1">
                <a:solidFill>
                  <a:srgbClr val="595959"/>
                </a:solidFill>
                <a:latin typeface="华文黑体" charset="-122"/>
                <a:ea typeface="华文黑体" charset="-122"/>
              </a:rPr>
              <a:t>简易</a:t>
            </a:r>
            <a:r>
              <a:rPr lang="zh-CN" altLang="zh-CN" sz="2100" noProof="1">
                <a:solidFill>
                  <a:srgbClr val="595959"/>
                </a:solidFill>
                <a:latin typeface="华文黑体" charset="-122"/>
                <a:ea typeface="华文黑体" charset="-122"/>
              </a:rPr>
              <a:t>程序：</a:t>
            </a:r>
            <a:r>
              <a:rPr lang="en-US" altLang="zh-CN" sz="2100" noProof="1">
                <a:solidFill>
                  <a:srgbClr val="595959"/>
                </a:solidFill>
                <a:latin typeface="华文黑体" charset="-122"/>
                <a:ea typeface="华文黑体" charset="-122"/>
              </a:rPr>
              <a:t/>
            </a:r>
            <a:br>
              <a:rPr lang="en-US" altLang="zh-CN" sz="2100" noProof="1">
                <a:solidFill>
                  <a:srgbClr val="595959"/>
                </a:solidFill>
                <a:latin typeface="华文黑体" charset="-122"/>
                <a:ea typeface="华文黑体" charset="-122"/>
              </a:rPr>
            </a:br>
            <a:r>
              <a:rPr lang="zh-CN" altLang="zh-CN" sz="2100" noProof="1" smtClean="0">
                <a:solidFill>
                  <a:srgbClr val="595959"/>
                </a:solidFill>
                <a:latin typeface="华文黑体" charset="-122"/>
                <a:ea typeface="华文黑体" charset="-122"/>
              </a:rPr>
              <a:t>（</a:t>
            </a:r>
            <a:r>
              <a:rPr lang="zh-CN" altLang="zh-CN" sz="2100" noProof="1">
                <a:solidFill>
                  <a:srgbClr val="595959"/>
                </a:solidFill>
                <a:latin typeface="华文黑体" charset="-122"/>
                <a:ea typeface="华文黑体" charset="-122"/>
              </a:rPr>
              <a:t>一）具有</a:t>
            </a:r>
            <a:r>
              <a:rPr lang="en-US" altLang="zh-CN" sz="2100" noProof="1">
                <a:solidFill>
                  <a:srgbClr val="595959"/>
                </a:solidFill>
                <a:latin typeface="华文黑体" charset="-122"/>
                <a:ea typeface="华文黑体" charset="-122"/>
              </a:rPr>
              <a:t>5</a:t>
            </a:r>
            <a:r>
              <a:rPr lang="zh-CN" altLang="zh-CN" sz="2100" noProof="1">
                <a:solidFill>
                  <a:srgbClr val="595959"/>
                </a:solidFill>
                <a:latin typeface="华文黑体" charset="-122"/>
                <a:ea typeface="华文黑体" charset="-122"/>
              </a:rPr>
              <a:t>年以上执业经历，考核周期内有良好行为记录的；</a:t>
            </a:r>
            <a:r>
              <a:rPr lang="en-US" altLang="zh-CN" sz="2100" noProof="1">
                <a:solidFill>
                  <a:srgbClr val="595959"/>
                </a:solidFill>
                <a:latin typeface="华文黑体" charset="-122"/>
                <a:ea typeface="华文黑体" charset="-122"/>
              </a:rPr>
              <a:t/>
            </a:r>
            <a:br>
              <a:rPr lang="en-US" altLang="zh-CN" sz="2100" noProof="1">
                <a:solidFill>
                  <a:srgbClr val="595959"/>
                </a:solidFill>
                <a:latin typeface="华文黑体" charset="-122"/>
                <a:ea typeface="华文黑体" charset="-122"/>
              </a:rPr>
            </a:br>
            <a:r>
              <a:rPr lang="zh-CN" altLang="zh-CN" sz="2100" noProof="1" smtClean="0">
                <a:solidFill>
                  <a:srgbClr val="595959"/>
                </a:solidFill>
                <a:latin typeface="华文黑体" charset="-122"/>
                <a:ea typeface="华文黑体" charset="-122"/>
              </a:rPr>
              <a:t>（</a:t>
            </a:r>
            <a:r>
              <a:rPr lang="zh-CN" altLang="zh-CN" sz="2100" noProof="1">
                <a:solidFill>
                  <a:srgbClr val="595959"/>
                </a:solidFill>
                <a:latin typeface="华文黑体" charset="-122"/>
                <a:ea typeface="华文黑体" charset="-122"/>
              </a:rPr>
              <a:t>二）具有</a:t>
            </a:r>
            <a:r>
              <a:rPr lang="en-US" altLang="zh-CN" sz="2100" noProof="1">
                <a:solidFill>
                  <a:srgbClr val="595959"/>
                </a:solidFill>
                <a:latin typeface="华文黑体" charset="-122"/>
                <a:ea typeface="华文黑体" charset="-122"/>
              </a:rPr>
              <a:t>12</a:t>
            </a:r>
            <a:r>
              <a:rPr lang="zh-CN" altLang="zh-CN" sz="2100" noProof="1">
                <a:solidFill>
                  <a:srgbClr val="595959"/>
                </a:solidFill>
                <a:latin typeface="华文黑体" charset="-122"/>
                <a:ea typeface="华文黑体" charset="-122"/>
              </a:rPr>
              <a:t>年以上执业经历；</a:t>
            </a:r>
            <a:r>
              <a:rPr lang="en-US" altLang="zh-CN" sz="2100" noProof="1">
                <a:solidFill>
                  <a:srgbClr val="595959"/>
                </a:solidFill>
                <a:latin typeface="华文黑体" charset="-122"/>
                <a:ea typeface="华文黑体" charset="-122"/>
              </a:rPr>
              <a:t/>
            </a:r>
            <a:br>
              <a:rPr lang="en-US" altLang="zh-CN" sz="2100" noProof="1">
                <a:solidFill>
                  <a:srgbClr val="595959"/>
                </a:solidFill>
                <a:latin typeface="华文黑体" charset="-122"/>
                <a:ea typeface="华文黑体" charset="-122"/>
              </a:rPr>
            </a:br>
            <a:r>
              <a:rPr lang="zh-CN" altLang="zh-CN" sz="2100" noProof="1" smtClean="0">
                <a:solidFill>
                  <a:srgbClr val="595959"/>
                </a:solidFill>
                <a:latin typeface="华文黑体" charset="-122"/>
                <a:ea typeface="华文黑体" charset="-122"/>
              </a:rPr>
              <a:t>（</a:t>
            </a:r>
            <a:r>
              <a:rPr lang="zh-CN" altLang="zh-CN" sz="2100" noProof="1">
                <a:solidFill>
                  <a:srgbClr val="595959"/>
                </a:solidFill>
                <a:latin typeface="华文黑体" charset="-122"/>
                <a:ea typeface="华文黑体" charset="-122"/>
              </a:rPr>
              <a:t>三）省级以上卫生行政部门规定的其他情形。</a:t>
            </a:r>
            <a:endParaRPr lang="en-US" altLang="zh-CN" sz="2100" noProof="1">
              <a:solidFill>
                <a:srgbClr val="595959"/>
              </a:solidFill>
              <a:latin typeface="华文黑体" charset="-122"/>
              <a:ea typeface="华文黑体" charset="-122"/>
            </a:endParaRPr>
          </a:p>
          <a:p>
            <a:pPr eaLnBrk="1">
              <a:lnSpc>
                <a:spcPts val="2800"/>
              </a:lnSpc>
              <a:spcBef>
                <a:spcPts val="600"/>
              </a:spcBef>
              <a:spcAft>
                <a:spcPts val="1200"/>
              </a:spcAft>
              <a:buNone/>
            </a:pPr>
            <a:r>
              <a:rPr lang="zh-CN" altLang="zh-CN" sz="2100" noProof="1">
                <a:solidFill>
                  <a:srgbClr val="595959"/>
                </a:solidFill>
                <a:latin typeface="华文黑体" charset="-122"/>
                <a:ea typeface="华文黑体" charset="-122"/>
              </a:rPr>
              <a:t>其他医师定期考核按照一般程序进行。</a:t>
            </a:r>
          </a:p>
        </p:txBody>
      </p:sp>
    </p:spTree>
    <p:custDataLst>
      <p:tags r:id="rId1"/>
    </p:custDataLst>
    <p:extLst>
      <p:ext uri="{BB962C8B-B14F-4D97-AF65-F5344CB8AC3E}">
        <p14:creationId xmlns:p14="http://schemas.microsoft.com/office/powerpoint/2010/main" xmlns="" val="55643232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000114"/>
            <a:ext cx="7128792" cy="3295774"/>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考核结果</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algn="just" eaLnBrk="1">
              <a:lnSpc>
                <a:spcPts val="3500"/>
              </a:lnSpc>
              <a:spcBef>
                <a:spcPts val="0"/>
              </a:spcBef>
              <a:spcAft>
                <a:spcPts val="0"/>
              </a:spcAft>
              <a:buNone/>
            </a:pPr>
            <a:r>
              <a:rPr lang="en-US" altLang="zh-CN" sz="2100" noProof="1" smtClean="0">
                <a:solidFill>
                  <a:srgbClr val="595959"/>
                </a:solidFill>
                <a:latin typeface="华文黑体" charset="-122"/>
                <a:ea typeface="华文黑体" charset="-122"/>
              </a:rPr>
              <a:t>    </a:t>
            </a:r>
            <a:r>
              <a:rPr lang="zh-CN" altLang="zh-CN" sz="2100" noProof="1" smtClean="0">
                <a:solidFill>
                  <a:srgbClr val="595959"/>
                </a:solidFill>
                <a:latin typeface="华文黑体" charset="-122"/>
                <a:ea typeface="华文黑体" charset="-122"/>
              </a:rPr>
              <a:t>考核</a:t>
            </a:r>
            <a:r>
              <a:rPr lang="zh-CN" altLang="zh-CN" sz="2100" noProof="1">
                <a:solidFill>
                  <a:srgbClr val="595959"/>
                </a:solidFill>
                <a:latin typeface="华文黑体" charset="-122"/>
                <a:ea typeface="华文黑体" charset="-122"/>
              </a:rPr>
              <a:t>结果分为合格和不合格。工作成绩、职业道德和业务水平中任何一项不能通过评定或测评的，即为不合格</a:t>
            </a:r>
            <a:r>
              <a:rPr lang="zh-CN" altLang="zh-CN" sz="2100" noProof="1" smtClean="0">
                <a:solidFill>
                  <a:srgbClr val="595959"/>
                </a:solidFill>
                <a:latin typeface="华文黑体" charset="-122"/>
                <a:ea typeface="华文黑体" charset="-122"/>
              </a:rPr>
              <a:t>。</a:t>
            </a:r>
            <a:endParaRPr lang="zh-CN" altLang="en-US" sz="2100" noProof="1">
              <a:solidFill>
                <a:srgbClr val="595959"/>
              </a:solidFill>
              <a:latin typeface="华文黑体" charset="-122"/>
              <a:ea typeface="华文黑体" charset="-122"/>
            </a:endParaRPr>
          </a:p>
          <a:p>
            <a:pPr algn="just" eaLnBrk="1">
              <a:lnSpc>
                <a:spcPts val="3500"/>
              </a:lnSpc>
              <a:spcBef>
                <a:spcPts val="1200"/>
              </a:spcBef>
              <a:spcAft>
                <a:spcPts val="0"/>
              </a:spcAft>
            </a:pPr>
            <a:r>
              <a:rPr lang="en-US" altLang="zh-CN" sz="2100" noProof="1" smtClean="0">
                <a:solidFill>
                  <a:srgbClr val="595959"/>
                </a:solidFill>
                <a:latin typeface="华文黑体" charset="-122"/>
                <a:ea typeface="华文黑体" charset="-122"/>
              </a:rPr>
              <a:t>    </a:t>
            </a:r>
            <a:r>
              <a:rPr lang="zh-CN" altLang="zh-CN" sz="2100" noProof="1" smtClean="0">
                <a:solidFill>
                  <a:srgbClr val="595959"/>
                </a:solidFill>
                <a:latin typeface="华文黑体" charset="-122"/>
                <a:ea typeface="华文黑体" charset="-122"/>
              </a:rPr>
              <a:t>医师</a:t>
            </a:r>
            <a:r>
              <a:rPr lang="zh-CN" altLang="zh-CN" sz="2100" noProof="1">
                <a:solidFill>
                  <a:srgbClr val="595959"/>
                </a:solidFill>
                <a:latin typeface="华文黑体" charset="-122"/>
                <a:ea typeface="华文黑体" charset="-122"/>
              </a:rPr>
              <a:t>在考核周期内按规定通过住院医师规范化培训</a:t>
            </a:r>
            <a:r>
              <a:rPr lang="zh-CN" altLang="en-US" sz="2100" noProof="1">
                <a:solidFill>
                  <a:srgbClr val="595959"/>
                </a:solidFill>
                <a:latin typeface="华文黑体" charset="-122"/>
                <a:ea typeface="华文黑体" charset="-122"/>
              </a:rPr>
              <a:t>、</a:t>
            </a:r>
            <a:r>
              <a:rPr lang="zh-CN" altLang="zh-CN" sz="2100" noProof="1">
                <a:solidFill>
                  <a:srgbClr val="595959"/>
                </a:solidFill>
                <a:latin typeface="华文黑体" charset="-122"/>
                <a:ea typeface="华文黑体" charset="-122"/>
              </a:rPr>
              <a:t>通过晋升上一级专业技术职务</a:t>
            </a:r>
            <a:r>
              <a:rPr lang="zh-CN" altLang="zh-CN" sz="2100" noProof="1" smtClean="0">
                <a:solidFill>
                  <a:srgbClr val="595959"/>
                </a:solidFill>
                <a:latin typeface="华文黑体" charset="-122"/>
                <a:ea typeface="华文黑体" charset="-122"/>
              </a:rPr>
              <a:t>考试，</a:t>
            </a:r>
            <a:r>
              <a:rPr lang="zh-CN" altLang="zh-CN" sz="2100" noProof="1">
                <a:solidFill>
                  <a:srgbClr val="595959"/>
                </a:solidFill>
                <a:latin typeface="华文黑体" charset="-122"/>
                <a:ea typeface="华文黑体" charset="-122"/>
              </a:rPr>
              <a:t>可视为业务水平测评合格，考核时仅考核工作成绩和职业道德</a:t>
            </a:r>
            <a:r>
              <a:rPr lang="zh-CN" altLang="zh-CN" sz="2100" noProof="1" smtClean="0">
                <a:solidFill>
                  <a:srgbClr val="595959"/>
                </a:solidFill>
                <a:latin typeface="华文黑体" charset="-122"/>
                <a:ea typeface="华文黑体" charset="-122"/>
              </a:rPr>
              <a:t>。</a:t>
            </a:r>
            <a:endParaRPr lang="zh-CN" altLang="en-US" sz="2100" noProof="1">
              <a:solidFill>
                <a:srgbClr val="595959"/>
              </a:solidFill>
              <a:latin typeface="华文黑体" charset="-122"/>
              <a:ea typeface="华文黑体" charset="-122"/>
            </a:endParaRPr>
          </a:p>
          <a:p>
            <a:pPr algn="just" eaLnBrk="1">
              <a:lnSpc>
                <a:spcPts val="2800"/>
              </a:lnSpc>
              <a:spcBef>
                <a:spcPts val="0"/>
              </a:spcBef>
              <a:spcAft>
                <a:spcPts val="0"/>
              </a:spcAft>
              <a:buFont typeface="Wingdings" pitchFamily="2" charset="2"/>
              <a:buChar char="l"/>
            </a:pPr>
            <a:endParaRPr lang="zh-CN" altLang="zh-CN" sz="16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61535095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000114"/>
            <a:ext cx="7128792" cy="3231654"/>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考核结果</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algn="just" eaLnBrk="1">
              <a:lnSpc>
                <a:spcPts val="3500"/>
              </a:lnSpc>
              <a:spcBef>
                <a:spcPts val="0"/>
              </a:spcBef>
              <a:spcAft>
                <a:spcPts val="0"/>
              </a:spcAft>
              <a:buNone/>
            </a:pPr>
            <a:r>
              <a:rPr lang="en-US" altLang="zh-CN" sz="2200" noProof="1" smtClean="0">
                <a:solidFill>
                  <a:srgbClr val="595959"/>
                </a:solidFill>
                <a:latin typeface="华文黑体" charset="-122"/>
                <a:ea typeface="华文黑体" charset="-122"/>
              </a:rPr>
              <a:t>    </a:t>
            </a:r>
            <a:r>
              <a:rPr lang="zh-CN" altLang="zh-CN" sz="2100" noProof="1" smtClean="0">
                <a:solidFill>
                  <a:srgbClr val="595959"/>
                </a:solidFill>
                <a:latin typeface="华文黑体" charset="-122"/>
                <a:ea typeface="华文黑体" charset="-122"/>
              </a:rPr>
              <a:t>对考核不合格的医师，卫生行政部门可以责令其暂停执业活动</a:t>
            </a:r>
            <a:r>
              <a:rPr lang="en-US" altLang="zh-CN" sz="2100" noProof="1" smtClean="0">
                <a:solidFill>
                  <a:srgbClr val="595959"/>
                </a:solidFill>
                <a:latin typeface="华文黑体" charset="-122"/>
                <a:ea typeface="华文黑体" charset="-122"/>
              </a:rPr>
              <a:t>3</a:t>
            </a:r>
            <a:r>
              <a:rPr lang="zh-CN" altLang="zh-CN" sz="2100" noProof="1" smtClean="0">
                <a:solidFill>
                  <a:srgbClr val="595959"/>
                </a:solidFill>
                <a:latin typeface="华文黑体" charset="-122"/>
                <a:ea typeface="华文黑体" charset="-122"/>
              </a:rPr>
              <a:t>个月至</a:t>
            </a:r>
            <a:r>
              <a:rPr lang="en-US" altLang="zh-CN" sz="2100" noProof="1" smtClean="0">
                <a:solidFill>
                  <a:srgbClr val="595959"/>
                </a:solidFill>
                <a:latin typeface="华文黑体" charset="-122"/>
                <a:ea typeface="华文黑体" charset="-122"/>
              </a:rPr>
              <a:t>6</a:t>
            </a:r>
            <a:r>
              <a:rPr lang="zh-CN" altLang="zh-CN" sz="2100" noProof="1" smtClean="0">
                <a:solidFill>
                  <a:srgbClr val="595959"/>
                </a:solidFill>
                <a:latin typeface="华文黑体" charset="-122"/>
                <a:ea typeface="华文黑体" charset="-122"/>
              </a:rPr>
              <a:t>个月，并接受培训和继续医学教育；暂停执业活动期满，由考核机构再次进行考核。对考核合格者，允许其继续执业，但该医师在本考核周期内不得评优和晋升；对考核不合格的，由卫生行政部门注销注册，收回医师执业证书。</a:t>
            </a:r>
            <a:endParaRPr lang="zh-CN" altLang="zh-CN" sz="2100" noProof="1">
              <a:solidFill>
                <a:srgbClr val="595959"/>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61535095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71538" y="1071552"/>
            <a:ext cx="7286676" cy="3308598"/>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考核结果</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a:lnSpc>
                <a:spcPct val="150000"/>
              </a:lnSpc>
              <a:spcBef>
                <a:spcPts val="0"/>
              </a:spcBef>
              <a:spcAft>
                <a:spcPts val="0"/>
              </a:spcAft>
              <a:buNone/>
            </a:pPr>
            <a:r>
              <a:rPr lang="zh-CN" altLang="en-US" sz="2000" noProof="1">
                <a:solidFill>
                  <a:schemeClr val="tx1">
                    <a:lumMod val="50000"/>
                  </a:schemeClr>
                </a:solidFill>
                <a:latin typeface="华文黑体" charset="-122"/>
                <a:ea typeface="华文黑体" charset="-122"/>
              </a:rPr>
              <a:t>医师在考核周期内有下列情形之一的，考核机构应当认定为考核不合格</a:t>
            </a:r>
            <a:r>
              <a:rPr lang="zh-CN" altLang="en-US" sz="2000" noProof="1" smtClean="0">
                <a:solidFill>
                  <a:schemeClr val="tx1">
                    <a:lumMod val="50000"/>
                  </a:schemeClr>
                </a:solidFill>
                <a:latin typeface="华文黑体" charset="-122"/>
                <a:ea typeface="华文黑体" charset="-122"/>
              </a:rPr>
              <a:t>：</a:t>
            </a:r>
          </a:p>
          <a:p>
            <a:pPr>
              <a:lnSpc>
                <a:spcPct val="150000"/>
              </a:lnSpc>
              <a:spcBef>
                <a:spcPts val="0"/>
              </a:spcBef>
              <a:spcAft>
                <a:spcPts val="0"/>
              </a:spcAft>
              <a:buNone/>
            </a:pP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一）在发生的医疗事故中负有完全或主要责任的；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二）</a:t>
            </a:r>
            <a:r>
              <a:rPr lang="zh-CN" altLang="en-US" sz="2000" noProof="1">
                <a:solidFill>
                  <a:srgbClr val="FF0000"/>
                </a:solidFill>
                <a:latin typeface="华文黑体" charset="-122"/>
                <a:ea typeface="华文黑体" charset="-122"/>
              </a:rPr>
              <a:t>未经所在机构或者卫生行政部门批准，擅自在注册地点以外的医疗、预防、保健机构进行执业活动的</a:t>
            </a:r>
            <a:r>
              <a:rPr lang="zh-CN" altLang="en-US" sz="2000" noProof="1">
                <a:solidFill>
                  <a:schemeClr val="tx1">
                    <a:lumMod val="50000"/>
                  </a:schemeClr>
                </a:solidFill>
                <a:latin typeface="华文黑体" charset="-122"/>
                <a:ea typeface="华文黑体" charset="-122"/>
              </a:rPr>
              <a:t>；</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三）跨执业类别进行执业活动的</a:t>
            </a:r>
            <a:r>
              <a:rPr lang="zh-CN" altLang="en-US" sz="2000" noProof="1" smtClean="0">
                <a:solidFill>
                  <a:schemeClr val="tx1">
                    <a:lumMod val="50000"/>
                  </a:schemeClr>
                </a:solidFill>
                <a:latin typeface="华文黑体" charset="-122"/>
                <a:ea typeface="华文黑体" charset="-122"/>
              </a:rPr>
              <a:t>；</a:t>
            </a:r>
            <a:endParaRPr lang="zh-CN" altLang="zh-CN" sz="2000" noProof="1">
              <a:solidFill>
                <a:schemeClr val="tx1">
                  <a:lumMod val="50000"/>
                </a:schemeClr>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684485393"/>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142990"/>
            <a:ext cx="7128792" cy="3323987"/>
          </a:xfrm>
          <a:prstGeom prst="rect">
            <a:avLst/>
          </a:prstGeom>
        </p:spPr>
        <p:txBody>
          <a:bodyPr wrap="square">
            <a:spAutoFit/>
          </a:bodyPr>
          <a:lstStyle/>
          <a:p>
            <a:pPr>
              <a:lnSpc>
                <a:spcPct val="150000"/>
              </a:lnSpc>
              <a:spcBef>
                <a:spcPts val="0"/>
              </a:spcBef>
              <a:spcAft>
                <a:spcPts val="0"/>
              </a:spcAft>
              <a:buNone/>
            </a:pP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四）</a:t>
            </a:r>
            <a:r>
              <a:rPr lang="zh-CN" altLang="en-US" sz="2000" noProof="1">
                <a:solidFill>
                  <a:srgbClr val="FF0000"/>
                </a:solidFill>
                <a:latin typeface="华文黑体" charset="-122"/>
                <a:ea typeface="华文黑体" charset="-122"/>
              </a:rPr>
              <a:t>代他人参加医师资格考试的</a:t>
            </a:r>
            <a:r>
              <a:rPr lang="zh-CN" altLang="en-US" sz="2000" noProof="1">
                <a:solidFill>
                  <a:schemeClr val="tx1">
                    <a:lumMod val="50000"/>
                  </a:schemeClr>
                </a:solidFill>
                <a:latin typeface="华文黑体" charset="-122"/>
                <a:ea typeface="华文黑体" charset="-122"/>
              </a:rPr>
              <a:t>；</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五）在医疗卫生服务活动中索要患者</a:t>
            </a:r>
            <a:r>
              <a:rPr lang="zh-CN" altLang="en-US" sz="2000" noProof="1">
                <a:solidFill>
                  <a:srgbClr val="FF0000"/>
                </a:solidFill>
                <a:latin typeface="华文黑体" charset="-122"/>
                <a:ea typeface="华文黑体" charset="-122"/>
              </a:rPr>
              <a:t>及其</a:t>
            </a:r>
            <a:r>
              <a:rPr lang="zh-CN" altLang="en-US" sz="2000" noProof="1">
                <a:solidFill>
                  <a:schemeClr val="tx1">
                    <a:lumMod val="50000"/>
                  </a:schemeClr>
                </a:solidFill>
                <a:latin typeface="华文黑体" charset="-122"/>
                <a:ea typeface="华文黑体" charset="-122"/>
              </a:rPr>
              <a:t>亲友财物或者牟取其他不正当利益的；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六）索要或者收受医疗器械、药品、试剂等生产、销售企业或其工作人员给予的回扣、提成或者谋取其他不正当利益的</a:t>
            </a:r>
            <a:r>
              <a:rPr lang="zh-CN" altLang="en-US" sz="2000" noProof="1" smtClean="0">
                <a:solidFill>
                  <a:schemeClr val="tx1">
                    <a:lumMod val="50000"/>
                  </a:schemeClr>
                </a:solidFill>
                <a:latin typeface="华文黑体" charset="-122"/>
                <a:ea typeface="华文黑体" charset="-122"/>
              </a:rPr>
              <a:t>；</a:t>
            </a:r>
          </a:p>
          <a:p>
            <a:pPr>
              <a:lnSpc>
                <a:spcPct val="150000"/>
              </a:lnSpc>
              <a:spcBef>
                <a:spcPts val="0"/>
              </a:spcBef>
              <a:spcAft>
                <a:spcPts val="0"/>
              </a:spcAft>
              <a:buNone/>
            </a:pPr>
            <a:r>
              <a:rPr lang="zh-CN" altLang="en-US" sz="2000" noProof="1">
                <a:solidFill>
                  <a:schemeClr val="tx1">
                    <a:lumMod val="50000"/>
                  </a:schemeClr>
                </a:solidFill>
                <a:latin typeface="华文黑体" charset="-122"/>
                <a:ea typeface="华文黑体" charset="-122"/>
              </a:rPr>
              <a:t>（七）通过介绍病人到其他单位检查、治疗或者购买药品、医疗器械等收取回扣或者提成的</a:t>
            </a:r>
            <a:r>
              <a:rPr lang="zh-CN" altLang="en-US" sz="2000" noProof="1" smtClean="0">
                <a:solidFill>
                  <a:schemeClr val="tx1">
                    <a:lumMod val="50000"/>
                  </a:schemeClr>
                </a:solidFill>
                <a:latin typeface="华文黑体" charset="-122"/>
                <a:ea typeface="华文黑体" charset="-122"/>
              </a:rPr>
              <a:t>；</a:t>
            </a:r>
          </a:p>
        </p:txBody>
      </p:sp>
    </p:spTree>
    <p:custDataLst>
      <p:tags r:id="rId1"/>
    </p:custDataLst>
    <p:extLst>
      <p:ext uri="{BB962C8B-B14F-4D97-AF65-F5344CB8AC3E}">
        <p14:creationId xmlns:p14="http://schemas.microsoft.com/office/powerpoint/2010/main" xmlns="" val="1979443234"/>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071552"/>
            <a:ext cx="7128792" cy="2862322"/>
          </a:xfrm>
          <a:prstGeom prst="rect">
            <a:avLst/>
          </a:prstGeom>
        </p:spPr>
        <p:txBody>
          <a:bodyPr wrap="square">
            <a:spAutoFit/>
          </a:bodyPr>
          <a:lstStyle/>
          <a:p>
            <a:pPr>
              <a:lnSpc>
                <a:spcPct val="150000"/>
              </a:lnSpc>
              <a:spcBef>
                <a:spcPts val="0"/>
              </a:spcBef>
              <a:spcAft>
                <a:spcPts val="0"/>
              </a:spcAft>
              <a:buNone/>
            </a:pPr>
            <a:r>
              <a:rPr lang="zh-CN" altLang="en-US" sz="2000" noProof="1">
                <a:solidFill>
                  <a:schemeClr val="tx1">
                    <a:lumMod val="50000"/>
                  </a:schemeClr>
                </a:solidFill>
                <a:latin typeface="华文黑体" charset="-122"/>
                <a:ea typeface="华文黑体" charset="-122"/>
              </a:rPr>
              <a:t>（八）出具虚假医学证明文件，参与虚假医疗广告宣传和药品医疗器械促销的；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九）未按照规定执行医院感染控制任务，未有效实施消毒或者无害化处置，造成疾病传播、流行的</a:t>
            </a:r>
            <a:r>
              <a:rPr lang="zh-CN" altLang="en-US" sz="2000" noProof="1" smtClean="0">
                <a:solidFill>
                  <a:schemeClr val="tx1">
                    <a:lumMod val="50000"/>
                  </a:schemeClr>
                </a:solidFill>
                <a:latin typeface="华文黑体" charset="-122"/>
                <a:ea typeface="华文黑体" charset="-122"/>
              </a:rPr>
              <a:t>；</a:t>
            </a:r>
          </a:p>
          <a:p>
            <a:pPr>
              <a:lnSpc>
                <a:spcPct val="150000"/>
              </a:lnSpc>
              <a:spcBef>
                <a:spcPts val="0"/>
              </a:spcBef>
              <a:spcAft>
                <a:spcPts val="0"/>
              </a:spcAft>
              <a:buNone/>
            </a:pPr>
            <a:r>
              <a:rPr lang="zh-CN" altLang="en-US" sz="2000" noProof="1">
                <a:solidFill>
                  <a:schemeClr val="tx1">
                    <a:lumMod val="50000"/>
                  </a:schemeClr>
                </a:solidFill>
                <a:latin typeface="华文黑体" charset="-122"/>
                <a:ea typeface="华文黑体" charset="-122"/>
              </a:rPr>
              <a:t>（十）故意泄漏传染病人、病原携带者、疑似传染病病人、密切接触者涉及个人隐私的有关信息、资料的</a:t>
            </a:r>
            <a:r>
              <a:rPr lang="zh-CN" altLang="en-US" sz="2000" noProof="1" smtClean="0">
                <a:solidFill>
                  <a:schemeClr val="tx1">
                    <a:lumMod val="50000"/>
                  </a:schemeClr>
                </a:solidFill>
                <a:latin typeface="华文黑体" charset="-122"/>
                <a:ea typeface="华文黑体" charset="-122"/>
              </a:rPr>
              <a:t>；</a:t>
            </a:r>
          </a:p>
        </p:txBody>
      </p:sp>
    </p:spTree>
    <p:custDataLst>
      <p:tags r:id="rId1"/>
    </p:custDataLst>
    <p:extLst>
      <p:ext uri="{BB962C8B-B14F-4D97-AF65-F5344CB8AC3E}">
        <p14:creationId xmlns:p14="http://schemas.microsoft.com/office/powerpoint/2010/main" xmlns="" val="207936245"/>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928662" y="1214428"/>
            <a:ext cx="7551469" cy="2400657"/>
          </a:xfrm>
          <a:prstGeom prst="rect">
            <a:avLst/>
          </a:prstGeom>
        </p:spPr>
        <p:txBody>
          <a:bodyPr wrap="square">
            <a:spAutoFit/>
          </a:bodyPr>
          <a:lstStyle/>
          <a:p>
            <a:pPr>
              <a:lnSpc>
                <a:spcPct val="150000"/>
              </a:lnSpc>
              <a:spcBef>
                <a:spcPts val="0"/>
              </a:spcBef>
              <a:spcAft>
                <a:spcPts val="0"/>
              </a:spcAft>
              <a:buNone/>
            </a:pP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十一）疾病预防控制机构的医师未依法履行传染病监测、报告、调查、处理职责，造成严重后果的；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十二）考核周期内，有一次以上医德考评结果为医德较差的</a:t>
            </a:r>
            <a:r>
              <a:rPr lang="zh-CN" altLang="en-US" sz="2000" noProof="1" smtClean="0">
                <a:solidFill>
                  <a:schemeClr val="tx1">
                    <a:lumMod val="50000"/>
                  </a:schemeClr>
                </a:solidFill>
                <a:latin typeface="华文黑体" charset="-122"/>
                <a:ea typeface="华文黑体" charset="-122"/>
              </a:rPr>
              <a:t>；</a:t>
            </a:r>
          </a:p>
          <a:p>
            <a:pPr>
              <a:lnSpc>
                <a:spcPct val="150000"/>
              </a:lnSpc>
              <a:spcBef>
                <a:spcPts val="0"/>
              </a:spcBef>
              <a:spcAft>
                <a:spcPts val="0"/>
              </a:spcAft>
              <a:buNone/>
            </a:pPr>
            <a:r>
              <a:rPr lang="zh-CN" altLang="en-US" sz="2000" noProof="1">
                <a:solidFill>
                  <a:schemeClr val="tx1">
                    <a:lumMod val="50000"/>
                  </a:schemeClr>
                </a:solidFill>
                <a:latin typeface="华文黑体" charset="-122"/>
                <a:ea typeface="华文黑体" charset="-122"/>
              </a:rPr>
              <a:t>（十三）无正当理由不参加考核，或者扰乱考核秩序的；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十四）违反</a:t>
            </a:r>
            <a:r>
              <a:rPr lang="en-US" altLang="zh-CN" sz="2000" noProof="1">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执业医师法</a:t>
            </a:r>
            <a:r>
              <a:rPr lang="en-US" altLang="zh-CN" sz="2000" noProof="1">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有关规定，被行政处罚的</a:t>
            </a:r>
            <a:r>
              <a:rPr lang="zh-CN" altLang="en-US" sz="2000" noProof="1" smtClean="0">
                <a:solidFill>
                  <a:schemeClr val="tx1">
                    <a:lumMod val="50000"/>
                  </a:schemeClr>
                </a:solidFill>
                <a:latin typeface="华文黑体" charset="-122"/>
                <a:ea typeface="华文黑体" charset="-122"/>
              </a:rPr>
              <a:t>。</a:t>
            </a:r>
            <a:endParaRPr lang="zh-CN" altLang="en-US" sz="2000" noProof="1" smtClean="0"/>
          </a:p>
        </p:txBody>
      </p:sp>
    </p:spTree>
    <p:custDataLst>
      <p:tags r:id="rId1"/>
    </p:custDataLst>
    <p:extLst>
      <p:ext uri="{BB962C8B-B14F-4D97-AF65-F5344CB8AC3E}">
        <p14:creationId xmlns:p14="http://schemas.microsoft.com/office/powerpoint/2010/main" xmlns="" val="119125301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71538" y="1071552"/>
            <a:ext cx="7429552" cy="2631490"/>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监督管理</a:t>
            </a:r>
            <a:r>
              <a:rPr lang="en-US" altLang="zh-CN" sz="2400" b="1" noProof="1" smtClean="0">
                <a:solidFill>
                  <a:srgbClr val="1BA77C"/>
                </a:solidFill>
                <a:latin typeface="华文黑体" charset="-122"/>
                <a:ea typeface="华文黑体" charset="-122"/>
              </a:rPr>
              <a:t>——</a:t>
            </a:r>
            <a:r>
              <a:rPr lang="zh-CN" altLang="en-US" sz="2400" b="1" noProof="1" smtClean="0">
                <a:solidFill>
                  <a:srgbClr val="1BA77C"/>
                </a:solidFill>
                <a:latin typeface="华文黑体" charset="-122"/>
                <a:ea typeface="华文黑体" charset="-122"/>
              </a:rPr>
              <a:t>卫生行政</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a:lnSpc>
                <a:spcPct val="150000"/>
              </a:lnSpc>
              <a:spcBef>
                <a:spcPts val="1200"/>
              </a:spcBef>
              <a:spcAft>
                <a:spcPts val="0"/>
              </a:spcAft>
              <a:buNone/>
            </a:pPr>
            <a:r>
              <a:rPr lang="zh-CN" altLang="en-US" sz="2000" noProof="1" smtClean="0">
                <a:solidFill>
                  <a:schemeClr val="tx1">
                    <a:lumMod val="50000"/>
                  </a:schemeClr>
                </a:solidFill>
                <a:latin typeface="华文黑体" charset="-122"/>
                <a:ea typeface="华文黑体" charset="-122"/>
              </a:rPr>
              <a:t>     </a:t>
            </a:r>
            <a:r>
              <a:rPr lang="zh-CN" altLang="en-US" sz="2100" noProof="1" smtClean="0">
                <a:solidFill>
                  <a:schemeClr val="tx1">
                    <a:lumMod val="50000"/>
                  </a:schemeClr>
                </a:solidFill>
                <a:latin typeface="华文黑体" charset="-122"/>
                <a:ea typeface="华文黑体" charset="-122"/>
              </a:rPr>
              <a:t>设区的市级以上卫生行政部门要加强对下级卫生行政部门医师定期考核管理工作的指导和监督，对考核工作的情况和效果进行检查，对考核机构的考核结果进行抽查核实，保证医师定期考核工作的顺利开展。</a:t>
            </a:r>
            <a:endParaRPr lang="zh-CN" altLang="zh-CN" sz="2100" noProof="1">
              <a:solidFill>
                <a:schemeClr val="tx1">
                  <a:lumMod val="50000"/>
                </a:schemeClr>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4707812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图片 4" descr="背景2.jpg"/>
          <p:cNvPicPr>
            <a:picLocks noChangeAspect="1" noChangeArrowheads="1"/>
          </p:cNvPicPr>
          <p:nvPr/>
        </p:nvPicPr>
        <p:blipFill>
          <a:blip r:embed="rId2" cstate="print"/>
          <a:srcRect/>
          <a:stretch>
            <a:fillRect/>
          </a:stretch>
        </p:blipFill>
        <p:spPr bwMode="auto">
          <a:xfrm>
            <a:off x="0" y="0"/>
            <a:ext cx="9144000" cy="5159375"/>
          </a:xfrm>
          <a:prstGeom prst="rect">
            <a:avLst/>
          </a:prstGeom>
          <a:noFill/>
          <a:ln w="9525">
            <a:noFill/>
            <a:miter lim="800000"/>
            <a:headEnd/>
            <a:tailEnd/>
          </a:ln>
        </p:spPr>
      </p:pic>
      <p:sp>
        <p:nvSpPr>
          <p:cNvPr id="11" name="圆角矩形 10"/>
          <p:cNvSpPr/>
          <p:nvPr/>
        </p:nvSpPr>
        <p:spPr bwMode="auto">
          <a:xfrm>
            <a:off x="467544" y="1491630"/>
            <a:ext cx="4020075" cy="1080120"/>
          </a:xfrm>
          <a:prstGeom prst="roundRect">
            <a:avLst/>
          </a:prstGeom>
          <a:solidFill>
            <a:srgbClr val="1BA77C"/>
          </a:solidFill>
          <a:ln w="9525" cap="flat" cmpd="sng" algn="ctr">
            <a:noFill/>
            <a:prstDash val="solid"/>
            <a:round/>
            <a:headEnd type="none" w="med" len="med"/>
            <a:tailEnd type="none" w="med" len="med"/>
          </a:ln>
        </p:spPr>
        <p:txBody>
          <a:bodyPr vert="horz" wrap="square" lIns="91440" tIns="45720" rIns="91440" bIns="45720" numCol="1" rtlCol="0" anchor="ctr" anchorCtr="0" compatLnSpc="1"/>
          <a:lstStyle/>
          <a:p>
            <a:pPr marL="0" marR="0" indent="0" algn="ctr" defTabSz="914400" rtl="0" eaLnBrk="1" fontAlgn="base" latinLnBrk="0" hangingPunct="1">
              <a:spcBef>
                <a:spcPct val="0"/>
              </a:spcBef>
              <a:spcAft>
                <a:spcPct val="0"/>
              </a:spcAft>
              <a:buClrTx/>
              <a:buSzTx/>
              <a:buFont typeface="Arial" panose="020B0604020202020204" pitchFamily="34" charset="0"/>
              <a:buNone/>
            </a:pPr>
            <a:r>
              <a:rPr kumimoji="0" lang="zh-CN" altLang="en-US" sz="3200" b="0" i="0" u="none" strike="noStrike" cap="none" normalizeH="0" baseline="0" dirty="0" smtClean="0">
                <a:ln>
                  <a:noFill/>
                </a:ln>
                <a:solidFill>
                  <a:schemeClr val="bg1"/>
                </a:solidFill>
                <a:effectLst/>
                <a:latin typeface="Arial" panose="020B0604020202020204" pitchFamily="34" charset="0"/>
                <a:ea typeface="黑体" panose="02010609060101010101" pitchFamily="49" charset="-122"/>
              </a:rPr>
              <a:t>定考工作的法律依据</a:t>
            </a:r>
          </a:p>
        </p:txBody>
      </p:sp>
      <p:sp>
        <p:nvSpPr>
          <p:cNvPr id="12" name="圆角矩形 11"/>
          <p:cNvSpPr/>
          <p:nvPr/>
        </p:nvSpPr>
        <p:spPr bwMode="auto">
          <a:xfrm>
            <a:off x="4644008" y="1491630"/>
            <a:ext cx="3240360" cy="1080120"/>
          </a:xfrm>
          <a:prstGeom prst="roundRect">
            <a:avLst/>
          </a:prstGeom>
          <a:solidFill>
            <a:srgbClr val="1BA77C"/>
          </a:solidFill>
          <a:ln w="9525" cap="flat" cmpd="sng" algn="ctr">
            <a:noFill/>
            <a:prstDash val="solid"/>
            <a:round/>
            <a:headEnd type="none" w="med" len="med"/>
            <a:tailEnd type="none" w="med" len="med"/>
          </a:ln>
        </p:spPr>
        <p:txBody>
          <a:bodyPr vert="horz" wrap="square" lIns="91440" tIns="45720" rIns="91440" bIns="45720" numCol="1" rtlCol="0" anchor="ctr" anchorCtr="0" compatLnSpc="1"/>
          <a:lstStyle/>
          <a:p>
            <a:pPr marL="0" marR="0" indent="0" algn="ctr" defTabSz="914400" rtl="0" eaLnBrk="1" fontAlgn="base" latinLnBrk="0" hangingPunct="1">
              <a:spcBef>
                <a:spcPct val="0"/>
              </a:spcBef>
              <a:spcAft>
                <a:spcPct val="0"/>
              </a:spcAft>
              <a:buClrTx/>
              <a:buSzTx/>
              <a:buFont typeface="Arial" panose="020B0604020202020204" pitchFamily="34" charset="0"/>
              <a:buNone/>
            </a:pPr>
            <a:r>
              <a:rPr kumimoji="0" lang="zh-CN" altLang="en-US" sz="3200" b="0" i="0" u="none" strike="noStrike" cap="none" normalizeH="0" baseline="0" dirty="0" smtClean="0">
                <a:ln>
                  <a:noFill/>
                </a:ln>
                <a:solidFill>
                  <a:schemeClr val="bg1"/>
                </a:solidFill>
                <a:effectLst/>
                <a:latin typeface="Arial" panose="020B0604020202020204" pitchFamily="34" charset="0"/>
                <a:ea typeface="黑体" panose="02010609060101010101" pitchFamily="49" charset="-122"/>
              </a:rPr>
              <a:t>定考工作的定位</a:t>
            </a:r>
          </a:p>
        </p:txBody>
      </p:sp>
      <p:sp>
        <p:nvSpPr>
          <p:cNvPr id="13" name="圆角矩形 12"/>
          <p:cNvSpPr/>
          <p:nvPr/>
        </p:nvSpPr>
        <p:spPr bwMode="auto">
          <a:xfrm>
            <a:off x="2123728" y="2759413"/>
            <a:ext cx="3240360" cy="1080120"/>
          </a:xfrm>
          <a:prstGeom prst="roundRect">
            <a:avLst/>
          </a:prstGeom>
          <a:solidFill>
            <a:srgbClr val="1BA77C"/>
          </a:solidFill>
          <a:ln w="9525" cap="flat" cmpd="sng" algn="ctr">
            <a:noFill/>
            <a:prstDash val="solid"/>
            <a:round/>
            <a:headEnd type="none" w="med" len="med"/>
            <a:tailEnd type="none" w="med" len="med"/>
          </a:ln>
        </p:spPr>
        <p:txBody>
          <a:bodyPr vert="horz" wrap="square" lIns="91440" tIns="45720" rIns="91440" bIns="45720" numCol="1" rtlCol="0" anchor="ctr" anchorCtr="0" compatLnSpc="1"/>
          <a:lstStyle/>
          <a:p>
            <a:pPr marL="0" marR="0" indent="0" algn="ctr" defTabSz="914400" rtl="0" eaLnBrk="1" fontAlgn="base" latinLnBrk="0" hangingPunct="1">
              <a:spcBef>
                <a:spcPct val="0"/>
              </a:spcBef>
              <a:spcAft>
                <a:spcPct val="0"/>
              </a:spcAft>
              <a:buClrTx/>
              <a:buSzTx/>
              <a:buFont typeface="Arial" panose="020B0604020202020204" pitchFamily="34" charset="0"/>
              <a:buNone/>
            </a:pPr>
            <a:r>
              <a:rPr kumimoji="0" lang="zh-CN" altLang="en-US" sz="3200" b="0" i="0" u="none" strike="noStrike" cap="none" normalizeH="0" baseline="0" dirty="0" smtClean="0">
                <a:ln>
                  <a:noFill/>
                </a:ln>
                <a:solidFill>
                  <a:schemeClr val="bg1"/>
                </a:solidFill>
                <a:effectLst/>
                <a:latin typeface="Arial" panose="020B0604020202020204" pitchFamily="34" charset="0"/>
                <a:ea typeface="黑体" panose="02010609060101010101" pitchFamily="49" charset="-122"/>
              </a:rPr>
              <a:t>定考工作的目标</a:t>
            </a:r>
          </a:p>
        </p:txBody>
      </p:sp>
      <p:sp>
        <p:nvSpPr>
          <p:cNvPr id="14" name="圆角矩形 13"/>
          <p:cNvSpPr/>
          <p:nvPr/>
        </p:nvSpPr>
        <p:spPr bwMode="auto">
          <a:xfrm>
            <a:off x="5508104" y="2759413"/>
            <a:ext cx="3240360" cy="1080120"/>
          </a:xfrm>
          <a:prstGeom prst="roundRect">
            <a:avLst/>
          </a:prstGeom>
          <a:solidFill>
            <a:srgbClr val="1BA77C"/>
          </a:solidFill>
          <a:ln w="9525" cap="flat" cmpd="sng" algn="ctr">
            <a:noFill/>
            <a:prstDash val="solid"/>
            <a:round/>
            <a:headEnd type="none" w="med" len="med"/>
            <a:tailEnd type="none" w="med" len="med"/>
          </a:ln>
        </p:spPr>
        <p:txBody>
          <a:bodyPr vert="horz" wrap="square" lIns="91440" tIns="45720" rIns="91440" bIns="45720" numCol="1" rtlCol="0" anchor="ctr" anchorCtr="0" compatLnSpc="1"/>
          <a:lstStyle/>
          <a:p>
            <a:pPr marL="0" marR="0" indent="0" algn="ctr" defTabSz="914400" rtl="0" eaLnBrk="1" fontAlgn="base" latinLnBrk="0" hangingPunct="1">
              <a:spcBef>
                <a:spcPct val="0"/>
              </a:spcBef>
              <a:spcAft>
                <a:spcPct val="0"/>
              </a:spcAft>
              <a:buClrTx/>
              <a:buSzTx/>
              <a:buFont typeface="Arial" panose="020B0604020202020204" pitchFamily="34" charset="0"/>
              <a:buNone/>
            </a:pPr>
            <a:r>
              <a:rPr kumimoji="0" lang="zh-CN" altLang="en-US" sz="3200" b="0" i="0" u="none" strike="noStrike" cap="none" normalizeH="0" baseline="0" dirty="0" smtClean="0">
                <a:ln>
                  <a:noFill/>
                </a:ln>
                <a:solidFill>
                  <a:schemeClr val="bg1"/>
                </a:solidFill>
                <a:effectLst/>
                <a:latin typeface="Arial" panose="020B0604020202020204" pitchFamily="34" charset="0"/>
                <a:ea typeface="黑体" panose="02010609060101010101" pitchFamily="49" charset="-122"/>
              </a:rPr>
              <a:t>定考工作的方向</a:t>
            </a:r>
          </a:p>
        </p:txBody>
      </p:sp>
    </p:spTree>
    <p:extLst>
      <p:ext uri="{BB962C8B-B14F-4D97-AF65-F5344CB8AC3E}">
        <p14:creationId xmlns:p14="http://schemas.microsoft.com/office/powerpoint/2010/main" xmlns="" val="1982068757"/>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71538" y="1071552"/>
            <a:ext cx="7429552" cy="2846933"/>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监督管理</a:t>
            </a:r>
            <a:r>
              <a:rPr lang="en-US" altLang="zh-CN" sz="2400" b="1" noProof="1" smtClean="0">
                <a:solidFill>
                  <a:srgbClr val="1BA77C"/>
                </a:solidFill>
                <a:latin typeface="华文黑体" charset="-122"/>
                <a:ea typeface="华文黑体" charset="-122"/>
              </a:rPr>
              <a:t>——</a:t>
            </a:r>
            <a:r>
              <a:rPr lang="zh-CN" altLang="en-US" sz="2400" b="1" noProof="1" smtClean="0">
                <a:solidFill>
                  <a:srgbClr val="1BA77C"/>
                </a:solidFill>
                <a:latin typeface="华文黑体" charset="-122"/>
                <a:ea typeface="华文黑体" charset="-122"/>
              </a:rPr>
              <a:t>考核机构</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a:lnSpc>
                <a:spcPct val="150000"/>
              </a:lnSpc>
              <a:spcBef>
                <a:spcPts val="0"/>
              </a:spcBef>
              <a:spcAft>
                <a:spcPts val="0"/>
              </a:spcAft>
              <a:buNone/>
            </a:pPr>
            <a:r>
              <a:rPr lang="zh-CN" altLang="en-US" sz="2000" noProof="1">
                <a:solidFill>
                  <a:schemeClr val="tx1">
                    <a:lumMod val="50000"/>
                  </a:schemeClr>
                </a:solidFill>
                <a:latin typeface="华文黑体" charset="-122"/>
                <a:ea typeface="华文黑体" charset="-122"/>
              </a:rPr>
              <a:t>考核机构有下列情形之一的，卫生行政部门应当责令改正；情节严重的，取消其两个考核周期以上的考核机构资格。</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一）不履行考核职责或者未按规定履行职责的；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二）在考核工作中有弄虚作假、徇私舞弊行为的</a:t>
            </a:r>
            <a:r>
              <a:rPr lang="zh-CN" altLang="en-US" sz="2000" noProof="1" smtClean="0">
                <a:solidFill>
                  <a:schemeClr val="tx1">
                    <a:lumMod val="50000"/>
                  </a:schemeClr>
                </a:solidFill>
                <a:latin typeface="华文黑体" charset="-122"/>
                <a:ea typeface="华文黑体" charset="-122"/>
              </a:rPr>
              <a:t>；</a:t>
            </a:r>
          </a:p>
          <a:p>
            <a:pPr>
              <a:lnSpc>
                <a:spcPct val="150000"/>
              </a:lnSpc>
              <a:spcBef>
                <a:spcPts val="0"/>
              </a:spcBef>
              <a:spcAft>
                <a:spcPts val="0"/>
              </a:spcAft>
              <a:buNone/>
            </a:pP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三）在考核过程中显失</a:t>
            </a:r>
            <a:r>
              <a:rPr lang="zh-CN" altLang="en-US" sz="2000" noProof="1" smtClean="0">
                <a:solidFill>
                  <a:schemeClr val="tx1">
                    <a:lumMod val="50000"/>
                  </a:schemeClr>
                </a:solidFill>
                <a:latin typeface="华文黑体" charset="-122"/>
                <a:ea typeface="华文黑体" charset="-122"/>
              </a:rPr>
              <a:t>公平的；</a:t>
            </a:r>
            <a:endParaRPr lang="zh-CN" altLang="zh-CN" sz="2000" noProof="1">
              <a:solidFill>
                <a:schemeClr val="tx1">
                  <a:lumMod val="50000"/>
                </a:schemeClr>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47078124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857224" y="1142990"/>
            <a:ext cx="7488832" cy="2846933"/>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监督管理</a:t>
            </a:r>
            <a:r>
              <a:rPr lang="en-US" altLang="zh-CN" sz="2400" b="1" noProof="1" smtClean="0">
                <a:solidFill>
                  <a:srgbClr val="1BA77C"/>
                </a:solidFill>
                <a:latin typeface="华文黑体" charset="-122"/>
                <a:ea typeface="华文黑体" charset="-122"/>
              </a:rPr>
              <a:t>——</a:t>
            </a:r>
            <a:r>
              <a:rPr lang="zh-CN" altLang="en-US" sz="2400" b="1" noProof="1" smtClean="0">
                <a:solidFill>
                  <a:srgbClr val="1BA77C"/>
                </a:solidFill>
                <a:latin typeface="华文黑体" charset="-122"/>
                <a:ea typeface="华文黑体" charset="-122"/>
              </a:rPr>
              <a:t>考核机构</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a:lnSpc>
                <a:spcPct val="150000"/>
              </a:lnSpc>
              <a:spcBef>
                <a:spcPts val="0"/>
              </a:spcBef>
              <a:spcAft>
                <a:spcPts val="0"/>
              </a:spcAft>
              <a:buNone/>
            </a:pPr>
            <a:r>
              <a:rPr lang="zh-CN" altLang="en-US" sz="2000" noProof="1">
                <a:solidFill>
                  <a:schemeClr val="tx1">
                    <a:lumMod val="50000"/>
                  </a:schemeClr>
                </a:solidFill>
                <a:latin typeface="华文黑体" charset="-122"/>
                <a:ea typeface="华文黑体" charset="-122"/>
              </a:rPr>
              <a:t>考核机构有下列情形之一的，卫生行政部门应当责令改正；情节严重的，取消其两个考核周期以上的考核机构资格。</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dirty="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四） 考核人员索要或者收受被考核医师及其所在机构财物的；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五）拒绝接受卫生行政部门监督或者抽查核实的；</a:t>
            </a:r>
            <a:r>
              <a:rPr lang="en-US" altLang="en-US" sz="2000" noProof="1">
                <a:solidFill>
                  <a:schemeClr val="tx1">
                    <a:lumMod val="50000"/>
                  </a:schemeClr>
                </a:solidFill>
                <a:latin typeface="华文黑体" charset="-122"/>
                <a:ea typeface="华文黑体" charset="-122"/>
              </a:rPr>
              <a:t/>
            </a:r>
            <a:br>
              <a:rPr lang="en-US" altLang="en-US" sz="2000" noProof="1">
                <a:solidFill>
                  <a:schemeClr val="tx1">
                    <a:lumMod val="50000"/>
                  </a:schemeClr>
                </a:solidFill>
                <a:latin typeface="华文黑体" charset="-122"/>
                <a:ea typeface="华文黑体" charset="-122"/>
              </a:rPr>
            </a:br>
            <a:r>
              <a:rPr lang="zh-CN" altLang="en-US" sz="2000" noProof="1" smtClean="0">
                <a:solidFill>
                  <a:schemeClr val="tx1">
                    <a:lumMod val="50000"/>
                  </a:schemeClr>
                </a:solidFill>
                <a:latin typeface="华文黑体" charset="-122"/>
                <a:ea typeface="华文黑体" charset="-122"/>
              </a:rPr>
              <a:t>（</a:t>
            </a:r>
            <a:r>
              <a:rPr lang="zh-CN" altLang="en-US" sz="2000" noProof="1">
                <a:solidFill>
                  <a:schemeClr val="tx1">
                    <a:lumMod val="50000"/>
                  </a:schemeClr>
                </a:solidFill>
                <a:latin typeface="华文黑体" charset="-122"/>
                <a:ea typeface="华文黑体" charset="-122"/>
              </a:rPr>
              <a:t>六）省级以上卫生行政部门规定的其他情形。</a:t>
            </a:r>
            <a:endParaRPr lang="zh-CN" altLang="zh-CN" sz="2000" noProof="1">
              <a:solidFill>
                <a:schemeClr val="tx1">
                  <a:lumMod val="50000"/>
                </a:schemeClr>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203368978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115616" y="1419622"/>
            <a:ext cx="7488832" cy="3693319"/>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b="1" noProof="1" smtClean="0">
                <a:solidFill>
                  <a:srgbClr val="1BA77C"/>
                </a:solidFill>
                <a:latin typeface="华文黑体" charset="-122"/>
                <a:ea typeface="华文黑体" charset="-122"/>
              </a:rPr>
              <a:t>监督管理</a:t>
            </a:r>
            <a:r>
              <a:rPr lang="en-US" altLang="zh-CN" sz="2400" b="1" noProof="1" smtClean="0">
                <a:solidFill>
                  <a:srgbClr val="1BA77C"/>
                </a:solidFill>
                <a:latin typeface="华文黑体" charset="-122"/>
                <a:ea typeface="华文黑体" charset="-122"/>
              </a:rPr>
              <a:t>——</a:t>
            </a:r>
            <a:r>
              <a:rPr lang="zh-CN" altLang="en-US" sz="2400" b="1" noProof="1" smtClean="0">
                <a:solidFill>
                  <a:srgbClr val="1BA77C"/>
                </a:solidFill>
                <a:latin typeface="华文黑体" charset="-122"/>
                <a:ea typeface="华文黑体" charset="-122"/>
              </a:rPr>
              <a:t>医师</a:t>
            </a:r>
            <a:r>
              <a:rPr lang="zh-CN" altLang="en-US" sz="2400" noProof="1" smtClean="0">
                <a:solidFill>
                  <a:srgbClr val="1BA77C"/>
                </a:solidFill>
                <a:latin typeface="华文黑体" charset="-122"/>
                <a:ea typeface="华文黑体" charset="-122"/>
              </a:rPr>
              <a:t>：</a:t>
            </a:r>
            <a:endParaRPr lang="en-US" altLang="zh-CN" sz="2400" noProof="1">
              <a:solidFill>
                <a:srgbClr val="1BA77C"/>
              </a:solidFill>
              <a:latin typeface="华文黑体" charset="-122"/>
              <a:ea typeface="华文黑体" charset="-122"/>
            </a:endParaRPr>
          </a:p>
          <a:p>
            <a:pPr>
              <a:lnSpc>
                <a:spcPct val="150000"/>
              </a:lnSpc>
              <a:spcBef>
                <a:spcPts val="1200"/>
              </a:spcBef>
              <a:spcAft>
                <a:spcPts val="0"/>
              </a:spcAft>
              <a:buNone/>
            </a:pPr>
            <a:r>
              <a:rPr lang="zh-CN" altLang="en-US" sz="2200" noProof="1" smtClean="0">
                <a:solidFill>
                  <a:schemeClr val="tx1">
                    <a:lumMod val="50000"/>
                  </a:schemeClr>
                </a:solidFill>
                <a:latin typeface="华文黑体" charset="-122"/>
                <a:ea typeface="华文黑体" charset="-122"/>
              </a:rPr>
              <a:t>    </a:t>
            </a:r>
            <a:r>
              <a:rPr lang="zh-CN" altLang="en-US" sz="2100" noProof="1" smtClean="0">
                <a:solidFill>
                  <a:schemeClr val="tx1">
                    <a:lumMod val="50000"/>
                  </a:schemeClr>
                </a:solidFill>
                <a:latin typeface="华文黑体" charset="-122"/>
                <a:ea typeface="华文黑体" charset="-122"/>
              </a:rPr>
              <a:t>医师</a:t>
            </a:r>
            <a:r>
              <a:rPr lang="zh-CN" altLang="en-US" sz="2100" noProof="1">
                <a:solidFill>
                  <a:schemeClr val="tx1">
                    <a:lumMod val="50000"/>
                  </a:schemeClr>
                </a:solidFill>
                <a:latin typeface="华文黑体" charset="-122"/>
                <a:ea typeface="华文黑体" charset="-122"/>
              </a:rPr>
              <a:t>以贿赂或欺骗手段取得考核结果的，应当取消其考核结果，并判定为该考核周期考核不合格</a:t>
            </a:r>
            <a:r>
              <a:rPr lang="zh-CN" altLang="en-US" sz="2100" noProof="1" smtClean="0">
                <a:solidFill>
                  <a:schemeClr val="tx1">
                    <a:lumMod val="50000"/>
                  </a:schemeClr>
                </a:solidFill>
                <a:latin typeface="华文黑体" charset="-122"/>
                <a:ea typeface="华文黑体" charset="-122"/>
              </a:rPr>
              <a:t>。</a:t>
            </a:r>
            <a:endParaRPr lang="en-US" altLang="zh-CN" sz="2100" noProof="1" smtClean="0">
              <a:solidFill>
                <a:schemeClr val="tx1">
                  <a:lumMod val="50000"/>
                </a:schemeClr>
              </a:solidFill>
              <a:latin typeface="华文黑体" charset="-122"/>
              <a:ea typeface="华文黑体" charset="-122"/>
            </a:endParaRPr>
          </a:p>
          <a:p>
            <a:pPr>
              <a:lnSpc>
                <a:spcPct val="150000"/>
              </a:lnSpc>
              <a:spcBef>
                <a:spcPts val="1200"/>
              </a:spcBef>
              <a:spcAft>
                <a:spcPts val="0"/>
              </a:spcAft>
              <a:buNone/>
            </a:pPr>
            <a:r>
              <a:rPr lang="zh-CN" altLang="en-US" sz="2100" noProof="1" smtClean="0">
                <a:solidFill>
                  <a:schemeClr val="tx1">
                    <a:lumMod val="50000"/>
                  </a:schemeClr>
                </a:solidFill>
                <a:latin typeface="华文黑体" charset="-122"/>
                <a:ea typeface="华文黑体" charset="-122"/>
              </a:rPr>
              <a:t>  且连续</a:t>
            </a:r>
            <a:r>
              <a:rPr lang="en-US" altLang="en-US" sz="2100" noProof="1" smtClean="0">
                <a:solidFill>
                  <a:schemeClr val="tx1">
                    <a:lumMod val="50000"/>
                  </a:schemeClr>
                </a:solidFill>
                <a:latin typeface="华文黑体" charset="-122"/>
                <a:ea typeface="华文黑体" charset="-122"/>
              </a:rPr>
              <a:t>3</a:t>
            </a:r>
            <a:r>
              <a:rPr lang="zh-CN" altLang="en-US" sz="2100" noProof="1" smtClean="0">
                <a:solidFill>
                  <a:schemeClr val="tx1">
                    <a:lumMod val="50000"/>
                  </a:schemeClr>
                </a:solidFill>
                <a:latin typeface="华文黑体" charset="-122"/>
                <a:ea typeface="华文黑体" charset="-122"/>
              </a:rPr>
              <a:t>个考核周期不得适用简易程序考核</a:t>
            </a:r>
            <a:r>
              <a:rPr lang="en-US" altLang="zh-CN" sz="2100" noProof="1" smtClean="0">
                <a:solidFill>
                  <a:schemeClr val="tx1">
                    <a:lumMod val="50000"/>
                  </a:schemeClr>
                </a:solidFill>
                <a:latin typeface="华文黑体" charset="-122"/>
                <a:ea typeface="华文黑体" charset="-122"/>
              </a:rPr>
              <a:t>——208</a:t>
            </a:r>
            <a:r>
              <a:rPr lang="zh-CN" altLang="en-US" sz="2100" noProof="1" smtClean="0">
                <a:solidFill>
                  <a:schemeClr val="tx1">
                    <a:lumMod val="50000"/>
                  </a:schemeClr>
                </a:solidFill>
                <a:latin typeface="华文黑体" charset="-122"/>
                <a:ea typeface="华文黑体" charset="-122"/>
              </a:rPr>
              <a:t>号文件</a:t>
            </a:r>
            <a:endParaRPr lang="en-US" altLang="zh-CN" sz="2100" noProof="1" smtClean="0">
              <a:solidFill>
                <a:schemeClr val="tx1">
                  <a:lumMod val="50000"/>
                </a:schemeClr>
              </a:solidFill>
              <a:latin typeface="华文黑体" charset="-122"/>
              <a:ea typeface="华文黑体" charset="-122"/>
            </a:endParaRPr>
          </a:p>
          <a:p>
            <a:pPr>
              <a:lnSpc>
                <a:spcPct val="150000"/>
              </a:lnSpc>
              <a:spcBef>
                <a:spcPts val="1200"/>
              </a:spcBef>
              <a:spcAft>
                <a:spcPts val="0"/>
              </a:spcAft>
              <a:buNone/>
            </a:pPr>
            <a:endParaRPr lang="en-US" altLang="zh-CN" sz="2200" noProof="1" smtClean="0">
              <a:solidFill>
                <a:schemeClr val="tx1">
                  <a:lumMod val="50000"/>
                </a:schemeClr>
              </a:solidFill>
              <a:latin typeface="华文黑体" charset="-122"/>
              <a:ea typeface="华文黑体" charset="-122"/>
            </a:endParaRPr>
          </a:p>
          <a:p>
            <a:pPr>
              <a:lnSpc>
                <a:spcPct val="150000"/>
              </a:lnSpc>
              <a:spcBef>
                <a:spcPts val="1200"/>
              </a:spcBef>
              <a:spcAft>
                <a:spcPts val="0"/>
              </a:spcAft>
              <a:buNone/>
            </a:pPr>
            <a:endParaRPr lang="zh-CN" altLang="en-US" sz="2200" noProof="1">
              <a:solidFill>
                <a:schemeClr val="tx1">
                  <a:lumMod val="50000"/>
                </a:schemeClr>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822286631"/>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142990"/>
            <a:ext cx="7488832" cy="2631490"/>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noProof="1" smtClean="0">
                <a:solidFill>
                  <a:srgbClr val="1BA77C"/>
                </a:solidFill>
                <a:latin typeface="华文黑体" charset="-122"/>
                <a:ea typeface="华文黑体" charset="-122"/>
              </a:rPr>
              <a:t>其他：</a:t>
            </a:r>
            <a:endParaRPr lang="en-US" altLang="zh-CN" sz="2400" noProof="1">
              <a:solidFill>
                <a:srgbClr val="1BA77C"/>
              </a:solidFill>
              <a:latin typeface="华文黑体" charset="-122"/>
              <a:ea typeface="华文黑体" charset="-122"/>
            </a:endParaRPr>
          </a:p>
          <a:p>
            <a:pPr>
              <a:lnSpc>
                <a:spcPct val="150000"/>
              </a:lnSpc>
              <a:spcBef>
                <a:spcPts val="1200"/>
              </a:spcBef>
              <a:spcAft>
                <a:spcPts val="0"/>
              </a:spcAft>
              <a:buNone/>
            </a:pPr>
            <a:r>
              <a:rPr lang="zh-CN" altLang="en-US" sz="2100" noProof="1">
                <a:solidFill>
                  <a:schemeClr val="tx1">
                    <a:lumMod val="50000"/>
                  </a:schemeClr>
                </a:solidFill>
                <a:latin typeface="华文黑体" charset="-122"/>
                <a:ea typeface="华文黑体" charset="-122"/>
              </a:rPr>
              <a:t>中医医院（含中西医结合医院、民族医医院）中医类别医师定期考核工作，参照“</a:t>
            </a:r>
            <a:r>
              <a:rPr lang="en-US" altLang="zh-CN" sz="2100" noProof="1">
                <a:solidFill>
                  <a:schemeClr val="tx1">
                    <a:lumMod val="50000"/>
                  </a:schemeClr>
                </a:solidFill>
                <a:latin typeface="华文黑体" charset="-122"/>
                <a:ea typeface="华文黑体" charset="-122"/>
              </a:rPr>
              <a:t>《</a:t>
            </a:r>
            <a:r>
              <a:rPr lang="zh-CN" altLang="en-US" sz="2100" noProof="1">
                <a:solidFill>
                  <a:schemeClr val="tx1">
                    <a:lumMod val="50000"/>
                  </a:schemeClr>
                </a:solidFill>
                <a:latin typeface="华文黑体" charset="-122"/>
                <a:ea typeface="华文黑体" charset="-122"/>
              </a:rPr>
              <a:t>中医医院（含中西医结合医院、民族医医院）中医类别医师定期考核内容</a:t>
            </a:r>
            <a:r>
              <a:rPr lang="en-US" altLang="zh-CN" sz="2100" noProof="1">
                <a:solidFill>
                  <a:schemeClr val="tx1">
                    <a:lumMod val="50000"/>
                  </a:schemeClr>
                </a:solidFill>
                <a:latin typeface="华文黑体" charset="-122"/>
                <a:ea typeface="华文黑体" charset="-122"/>
              </a:rPr>
              <a:t>》</a:t>
            </a:r>
            <a:r>
              <a:rPr lang="zh-CN" altLang="en-US" sz="2100" noProof="1">
                <a:solidFill>
                  <a:schemeClr val="tx1">
                    <a:lumMod val="50000"/>
                  </a:schemeClr>
                </a:solidFill>
                <a:latin typeface="华文黑体" charset="-122"/>
                <a:ea typeface="华文黑体" charset="-122"/>
              </a:rPr>
              <a:t>的通知（国中医药办医政发</a:t>
            </a:r>
            <a:r>
              <a:rPr lang="en-US" altLang="zh-CN" sz="2100" noProof="1">
                <a:solidFill>
                  <a:schemeClr val="tx1">
                    <a:lumMod val="50000"/>
                  </a:schemeClr>
                </a:solidFill>
                <a:latin typeface="华文黑体" charset="-122"/>
                <a:ea typeface="华文黑体" charset="-122"/>
              </a:rPr>
              <a:t>〔</a:t>
            </a:r>
            <a:r>
              <a:rPr lang="en-US" altLang="en-US" sz="2100" noProof="1">
                <a:solidFill>
                  <a:schemeClr val="tx1">
                    <a:lumMod val="50000"/>
                  </a:schemeClr>
                </a:solidFill>
                <a:latin typeface="华文黑体" charset="-122"/>
                <a:ea typeface="华文黑体" charset="-122"/>
              </a:rPr>
              <a:t>2011</a:t>
            </a:r>
            <a:r>
              <a:rPr lang="en-US" altLang="zh-CN" sz="2100" noProof="1">
                <a:solidFill>
                  <a:schemeClr val="tx1">
                    <a:lumMod val="50000"/>
                  </a:schemeClr>
                </a:solidFill>
                <a:latin typeface="华文黑体" charset="-122"/>
                <a:ea typeface="华文黑体" charset="-122"/>
              </a:rPr>
              <a:t>〕</a:t>
            </a:r>
            <a:r>
              <a:rPr lang="en-US" altLang="en-US" sz="2100" noProof="1">
                <a:solidFill>
                  <a:schemeClr val="tx1">
                    <a:lumMod val="50000"/>
                  </a:schemeClr>
                </a:solidFill>
                <a:latin typeface="华文黑体" charset="-122"/>
                <a:ea typeface="华文黑体" charset="-122"/>
              </a:rPr>
              <a:t>53</a:t>
            </a:r>
            <a:r>
              <a:rPr lang="zh-CN" altLang="en-US" sz="2100" noProof="1">
                <a:solidFill>
                  <a:schemeClr val="tx1">
                    <a:lumMod val="50000"/>
                  </a:schemeClr>
                </a:solidFill>
                <a:latin typeface="华文黑体" charset="-122"/>
                <a:ea typeface="华文黑体" charset="-122"/>
              </a:rPr>
              <a:t>号）”执行。</a:t>
            </a:r>
          </a:p>
        </p:txBody>
      </p:sp>
    </p:spTree>
    <p:custDataLst>
      <p:tags r:id="rId1"/>
    </p:custDataLst>
    <p:extLst>
      <p:ext uri="{BB962C8B-B14F-4D97-AF65-F5344CB8AC3E}">
        <p14:creationId xmlns:p14="http://schemas.microsoft.com/office/powerpoint/2010/main" xmlns="" val="1809058987"/>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en-US" altLang="zh-CN" dirty="0" smtClean="0">
                <a:solidFill>
                  <a:srgbClr val="03735F"/>
                </a:solidFill>
              </a:rPr>
              <a:t>《</a:t>
            </a:r>
            <a:r>
              <a:rPr lang="zh-CN" altLang="en-US" dirty="0" smtClean="0">
                <a:solidFill>
                  <a:srgbClr val="03735F"/>
                </a:solidFill>
              </a:rPr>
              <a:t>医师定期考核管理办法</a:t>
            </a:r>
            <a:r>
              <a:rPr lang="en-US" altLang="zh-CN" dirty="0" smtClean="0">
                <a:solidFill>
                  <a:srgbClr val="03735F"/>
                </a:solidFill>
              </a:rPr>
              <a:t>》</a:t>
            </a:r>
            <a:endParaRPr lang="zh-CN" altLang="en-US" dirty="0">
              <a:solidFill>
                <a:srgbClr val="03735F"/>
              </a:solidFill>
            </a:endParaRPr>
          </a:p>
        </p:txBody>
      </p:sp>
      <p:sp>
        <p:nvSpPr>
          <p:cNvPr id="3" name="矩形 2"/>
          <p:cNvSpPr/>
          <p:nvPr/>
        </p:nvSpPr>
        <p:spPr>
          <a:xfrm>
            <a:off x="1000100" y="1142990"/>
            <a:ext cx="7488832" cy="2631490"/>
          </a:xfrm>
          <a:prstGeom prst="rect">
            <a:avLst/>
          </a:prstGeom>
        </p:spPr>
        <p:txBody>
          <a:bodyPr wrap="square">
            <a:spAutoFit/>
          </a:bodyPr>
          <a:lstStyle/>
          <a:p>
            <a:pPr marL="0" indent="0" algn="just">
              <a:spcBef>
                <a:spcPts val="0"/>
              </a:spcBef>
              <a:spcAft>
                <a:spcPts val="600"/>
              </a:spcAft>
              <a:buFont typeface="Wingdings" pitchFamily="2" charset="2"/>
              <a:buChar char="u"/>
            </a:pPr>
            <a:r>
              <a:rPr lang="zh-CN" altLang="en-US" sz="2400" noProof="1" smtClean="0">
                <a:solidFill>
                  <a:srgbClr val="1BA77C"/>
                </a:solidFill>
                <a:latin typeface="华文黑体" charset="-122"/>
                <a:ea typeface="华文黑体" charset="-122"/>
              </a:rPr>
              <a:t>其他：</a:t>
            </a:r>
            <a:endParaRPr lang="en-US" altLang="zh-CN" sz="2400" noProof="1">
              <a:solidFill>
                <a:srgbClr val="1BA77C"/>
              </a:solidFill>
              <a:latin typeface="华文黑体" charset="-122"/>
              <a:ea typeface="华文黑体" charset="-122"/>
            </a:endParaRPr>
          </a:p>
          <a:p>
            <a:pPr>
              <a:lnSpc>
                <a:spcPct val="150000"/>
              </a:lnSpc>
              <a:spcBef>
                <a:spcPts val="1200"/>
              </a:spcBef>
              <a:spcAft>
                <a:spcPts val="0"/>
              </a:spcAft>
              <a:buNone/>
            </a:pPr>
            <a:r>
              <a:rPr lang="zh-CN" altLang="en-US" sz="2100" noProof="1">
                <a:solidFill>
                  <a:schemeClr val="tx1">
                    <a:lumMod val="50000"/>
                  </a:schemeClr>
                </a:solidFill>
                <a:latin typeface="华文黑体" charset="-122"/>
                <a:ea typeface="华文黑体" charset="-122"/>
              </a:rPr>
              <a:t>中医医院（含中西医结合医院、民族医医院）中医类别医师定期考核工作，参照“</a:t>
            </a:r>
            <a:r>
              <a:rPr lang="en-US" altLang="zh-CN" sz="2100" noProof="1">
                <a:solidFill>
                  <a:schemeClr val="tx1">
                    <a:lumMod val="50000"/>
                  </a:schemeClr>
                </a:solidFill>
                <a:latin typeface="华文黑体" charset="-122"/>
                <a:ea typeface="华文黑体" charset="-122"/>
              </a:rPr>
              <a:t>《</a:t>
            </a:r>
            <a:r>
              <a:rPr lang="zh-CN" altLang="en-US" sz="2100" noProof="1">
                <a:solidFill>
                  <a:schemeClr val="tx1">
                    <a:lumMod val="50000"/>
                  </a:schemeClr>
                </a:solidFill>
                <a:latin typeface="华文黑体" charset="-122"/>
                <a:ea typeface="华文黑体" charset="-122"/>
              </a:rPr>
              <a:t>中医医院（含中西医结合医院、民族医医院）中医类别医师定期考核内容</a:t>
            </a:r>
            <a:r>
              <a:rPr lang="en-US" altLang="zh-CN" sz="2100" noProof="1">
                <a:solidFill>
                  <a:schemeClr val="tx1">
                    <a:lumMod val="50000"/>
                  </a:schemeClr>
                </a:solidFill>
                <a:latin typeface="华文黑体" charset="-122"/>
                <a:ea typeface="华文黑体" charset="-122"/>
              </a:rPr>
              <a:t>》</a:t>
            </a:r>
            <a:r>
              <a:rPr lang="zh-CN" altLang="en-US" sz="2100" noProof="1">
                <a:solidFill>
                  <a:schemeClr val="tx1">
                    <a:lumMod val="50000"/>
                  </a:schemeClr>
                </a:solidFill>
                <a:latin typeface="华文黑体" charset="-122"/>
                <a:ea typeface="华文黑体" charset="-122"/>
              </a:rPr>
              <a:t>的通知（国中医药办医政发</a:t>
            </a:r>
            <a:r>
              <a:rPr lang="en-US" altLang="zh-CN" sz="2100" noProof="1">
                <a:solidFill>
                  <a:schemeClr val="tx1">
                    <a:lumMod val="50000"/>
                  </a:schemeClr>
                </a:solidFill>
                <a:latin typeface="华文黑体" charset="-122"/>
                <a:ea typeface="华文黑体" charset="-122"/>
              </a:rPr>
              <a:t>〔</a:t>
            </a:r>
            <a:r>
              <a:rPr lang="en-US" altLang="en-US" sz="2100" noProof="1">
                <a:solidFill>
                  <a:schemeClr val="tx1">
                    <a:lumMod val="50000"/>
                  </a:schemeClr>
                </a:solidFill>
                <a:latin typeface="华文黑体" charset="-122"/>
                <a:ea typeface="华文黑体" charset="-122"/>
              </a:rPr>
              <a:t>2011</a:t>
            </a:r>
            <a:r>
              <a:rPr lang="en-US" altLang="zh-CN" sz="2100" noProof="1">
                <a:solidFill>
                  <a:schemeClr val="tx1">
                    <a:lumMod val="50000"/>
                  </a:schemeClr>
                </a:solidFill>
                <a:latin typeface="华文黑体" charset="-122"/>
                <a:ea typeface="华文黑体" charset="-122"/>
              </a:rPr>
              <a:t>〕</a:t>
            </a:r>
            <a:r>
              <a:rPr lang="en-US" altLang="en-US" sz="2100" noProof="1">
                <a:solidFill>
                  <a:schemeClr val="tx1">
                    <a:lumMod val="50000"/>
                  </a:schemeClr>
                </a:solidFill>
                <a:latin typeface="华文黑体" charset="-122"/>
                <a:ea typeface="华文黑体" charset="-122"/>
              </a:rPr>
              <a:t>53</a:t>
            </a:r>
            <a:r>
              <a:rPr lang="zh-CN" altLang="en-US" sz="2100" noProof="1">
                <a:solidFill>
                  <a:schemeClr val="tx1">
                    <a:lumMod val="50000"/>
                  </a:schemeClr>
                </a:solidFill>
                <a:latin typeface="华文黑体" charset="-122"/>
                <a:ea typeface="华文黑体" charset="-122"/>
              </a:rPr>
              <a:t>号）”执行。</a:t>
            </a:r>
          </a:p>
        </p:txBody>
      </p:sp>
    </p:spTree>
    <p:custDataLst>
      <p:tags r:id="rId1"/>
    </p:custDataLst>
    <p:extLst>
      <p:ext uri="{BB962C8B-B14F-4D97-AF65-F5344CB8AC3E}">
        <p14:creationId xmlns:p14="http://schemas.microsoft.com/office/powerpoint/2010/main" xmlns="" val="1809058987"/>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zh-CN" altLang="en-US" dirty="0" smtClean="0">
                <a:solidFill>
                  <a:srgbClr val="03735F"/>
                </a:solidFill>
              </a:rPr>
              <a:t>医师定期考核下一步的工作</a:t>
            </a:r>
            <a:endParaRPr lang="zh-CN" altLang="en-US" dirty="0">
              <a:solidFill>
                <a:srgbClr val="03735F"/>
              </a:solidFill>
            </a:endParaRPr>
          </a:p>
        </p:txBody>
      </p:sp>
      <p:sp>
        <p:nvSpPr>
          <p:cNvPr id="3" name="矩形 2"/>
          <p:cNvSpPr/>
          <p:nvPr/>
        </p:nvSpPr>
        <p:spPr>
          <a:xfrm>
            <a:off x="1000100" y="1142990"/>
            <a:ext cx="7488832" cy="3170099"/>
          </a:xfrm>
          <a:prstGeom prst="rect">
            <a:avLst/>
          </a:prstGeom>
        </p:spPr>
        <p:txBody>
          <a:bodyPr wrap="square">
            <a:spAutoFit/>
          </a:bodyPr>
          <a:lstStyle/>
          <a:p>
            <a:pPr marL="0" indent="0" algn="just">
              <a:lnSpc>
                <a:spcPct val="150000"/>
              </a:lnSpc>
              <a:spcBef>
                <a:spcPts val="0"/>
              </a:spcBef>
              <a:spcAft>
                <a:spcPts val="600"/>
              </a:spcAft>
            </a:pPr>
            <a:r>
              <a:rPr lang="en-US" altLang="zh-CN" sz="2800" noProof="1" smtClean="0">
                <a:solidFill>
                  <a:schemeClr val="accent4">
                    <a:lumMod val="75000"/>
                    <a:lumOff val="25000"/>
                  </a:schemeClr>
                </a:solidFill>
                <a:latin typeface="华文黑体" charset="-122"/>
                <a:ea typeface="华文黑体" charset="-122"/>
              </a:rPr>
              <a:t>《</a:t>
            </a:r>
            <a:r>
              <a:rPr lang="zh-CN" altLang="en-US" sz="2800" noProof="1" smtClean="0">
                <a:solidFill>
                  <a:schemeClr val="accent4">
                    <a:lumMod val="75000"/>
                    <a:lumOff val="25000"/>
                  </a:schemeClr>
                </a:solidFill>
                <a:latin typeface="华文黑体" charset="-122"/>
                <a:ea typeface="华文黑体" charset="-122"/>
              </a:rPr>
              <a:t>国务院关于医师队伍管理情况和执业医师法实施情况的报告</a:t>
            </a:r>
            <a:r>
              <a:rPr lang="en-US" altLang="zh-CN" sz="2800" noProof="1" smtClean="0">
                <a:solidFill>
                  <a:schemeClr val="accent4">
                    <a:lumMod val="75000"/>
                    <a:lumOff val="25000"/>
                  </a:schemeClr>
                </a:solidFill>
                <a:latin typeface="华文黑体" charset="-122"/>
                <a:ea typeface="华文黑体" charset="-122"/>
              </a:rPr>
              <a:t>》</a:t>
            </a:r>
          </a:p>
          <a:p>
            <a:pPr marL="0" indent="0" algn="just">
              <a:lnSpc>
                <a:spcPct val="150000"/>
              </a:lnSpc>
              <a:spcBef>
                <a:spcPts val="0"/>
              </a:spcBef>
              <a:spcAft>
                <a:spcPts val="600"/>
              </a:spcAft>
            </a:pPr>
            <a:r>
              <a:rPr lang="en-US" altLang="zh-CN" sz="2800" noProof="1" smtClean="0">
                <a:solidFill>
                  <a:schemeClr val="accent4">
                    <a:lumMod val="75000"/>
                    <a:lumOff val="25000"/>
                  </a:schemeClr>
                </a:solidFill>
                <a:latin typeface="华文黑体" charset="-122"/>
                <a:ea typeface="华文黑体" charset="-122"/>
              </a:rPr>
              <a:t>——</a:t>
            </a:r>
            <a:r>
              <a:rPr lang="zh-CN" altLang="en-US" sz="2800" noProof="1" smtClean="0">
                <a:solidFill>
                  <a:schemeClr val="accent4">
                    <a:lumMod val="75000"/>
                    <a:lumOff val="25000"/>
                  </a:schemeClr>
                </a:solidFill>
                <a:latin typeface="华文黑体" charset="-122"/>
                <a:ea typeface="华文黑体" charset="-122"/>
              </a:rPr>
              <a:t>马晓伟主任于</a:t>
            </a:r>
            <a:r>
              <a:rPr lang="en-US" altLang="en-US" sz="2800" noProof="1" smtClean="0">
                <a:solidFill>
                  <a:schemeClr val="accent4">
                    <a:lumMod val="75000"/>
                    <a:lumOff val="25000"/>
                  </a:schemeClr>
                </a:solidFill>
                <a:latin typeface="华文黑体" charset="-122"/>
                <a:ea typeface="华文黑体" charset="-122"/>
              </a:rPr>
              <a:t>4</a:t>
            </a:r>
            <a:r>
              <a:rPr lang="zh-CN" altLang="en-US" sz="2800" noProof="1" smtClean="0">
                <a:solidFill>
                  <a:schemeClr val="accent4">
                    <a:lumMod val="75000"/>
                    <a:lumOff val="25000"/>
                  </a:schemeClr>
                </a:solidFill>
                <a:latin typeface="华文黑体" charset="-122"/>
                <a:ea typeface="华文黑体" charset="-122"/>
              </a:rPr>
              <a:t>月</a:t>
            </a:r>
            <a:r>
              <a:rPr lang="en-US" altLang="en-US" sz="2800" noProof="1" smtClean="0">
                <a:solidFill>
                  <a:schemeClr val="accent4">
                    <a:lumMod val="75000"/>
                    <a:lumOff val="25000"/>
                  </a:schemeClr>
                </a:solidFill>
                <a:latin typeface="华文黑体" charset="-122"/>
                <a:ea typeface="华文黑体" charset="-122"/>
              </a:rPr>
              <a:t>21</a:t>
            </a:r>
            <a:r>
              <a:rPr lang="zh-CN" altLang="en-US" sz="2800" noProof="1" smtClean="0">
                <a:solidFill>
                  <a:schemeClr val="accent4">
                    <a:lumMod val="75000"/>
                    <a:lumOff val="25000"/>
                  </a:schemeClr>
                </a:solidFill>
                <a:latin typeface="华文黑体" charset="-122"/>
                <a:ea typeface="华文黑体" charset="-122"/>
              </a:rPr>
              <a:t>日在第十三届全国人大常委会第十次会议</a:t>
            </a:r>
            <a:endParaRPr lang="en-US" altLang="zh-CN" sz="2800" noProof="1" smtClean="0">
              <a:solidFill>
                <a:schemeClr val="accent4">
                  <a:lumMod val="75000"/>
                  <a:lumOff val="25000"/>
                </a:schemeClr>
              </a:solidFill>
              <a:latin typeface="华文黑体" charset="-122"/>
              <a:ea typeface="华文黑体" charset="-122"/>
            </a:endParaRPr>
          </a:p>
          <a:p>
            <a:pPr marL="0" indent="0" algn="just">
              <a:spcBef>
                <a:spcPts val="0"/>
              </a:spcBef>
              <a:spcAft>
                <a:spcPts val="600"/>
              </a:spcAft>
            </a:pPr>
            <a:endParaRPr lang="zh-CN" altLang="en-US" sz="2200" noProof="1">
              <a:solidFill>
                <a:schemeClr val="accent4">
                  <a:lumMod val="75000"/>
                  <a:lumOff val="25000"/>
                </a:schemeClr>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809058987"/>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txBox="1">
            <a:spLocks/>
          </p:cNvSpPr>
          <p:nvPr/>
        </p:nvSpPr>
        <p:spPr bwMode="auto">
          <a:xfrm>
            <a:off x="2123728" y="195486"/>
            <a:ext cx="5347335" cy="570564"/>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rmAutofit fontScale="97500"/>
          </a:bodyPr>
          <a:lstStyle>
            <a:lvl1pPr algn="l" rtl="0" eaLnBrk="0" fontAlgn="base" hangingPunct="0">
              <a:spcBef>
                <a:spcPct val="0"/>
              </a:spcBef>
              <a:spcAft>
                <a:spcPct val="0"/>
              </a:spcAft>
              <a:buFont typeface="Arial" pitchFamily="34" charset="0"/>
              <a:defRPr sz="3200" b="1" kern="1200">
                <a:solidFill>
                  <a:srgbClr val="6F8A1B"/>
                </a:solidFill>
                <a:latin typeface="华文黑体" charset="-122"/>
                <a:ea typeface="华文黑体" charset="-122"/>
                <a:cs typeface="+mj-cs"/>
                <a:sym typeface="Arial" pitchFamily="34" charset="0"/>
              </a:defRPr>
            </a:lvl1pPr>
            <a:lvl2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2pPr>
            <a:lvl3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3pPr>
            <a:lvl4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4pPr>
            <a:lvl5pPr algn="l" rtl="0" eaLnBrk="0" fontAlgn="base" hangingPunct="0">
              <a:spcBef>
                <a:spcPct val="0"/>
              </a:spcBef>
              <a:spcAft>
                <a:spcPct val="0"/>
              </a:spcAft>
              <a:buFont typeface="Arial" pitchFamily="34" charset="0"/>
              <a:defRPr sz="2700">
                <a:solidFill>
                  <a:srgbClr val="6F8A1B"/>
                </a:solidFill>
                <a:latin typeface="Arial" panose="020B0604020202020204" pitchFamily="34" charset="0"/>
                <a:ea typeface="黑体" panose="02010609060101010101" pitchFamily="49" charset="-122"/>
                <a:sym typeface="Arial" pitchFamily="34" charset="0"/>
              </a:defRPr>
            </a:lvl5pPr>
            <a:lvl6pPr marL="4572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6pPr>
            <a:lvl7pPr marL="9144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7pPr>
            <a:lvl8pPr marL="13716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8pPr>
            <a:lvl9pPr marL="1828800" algn="l" rtl="0" eaLnBrk="0" fontAlgn="base" hangingPunct="0">
              <a:spcBef>
                <a:spcPct val="0"/>
              </a:spcBef>
              <a:spcAft>
                <a:spcPct val="0"/>
              </a:spcAft>
              <a:buFont typeface="Arial" panose="020B0604020202020204" pitchFamily="34" charset="0"/>
              <a:defRPr sz="3200">
                <a:solidFill>
                  <a:srgbClr val="6F8A1B"/>
                </a:solidFill>
                <a:latin typeface="Arial" panose="020B0604020202020204" pitchFamily="34" charset="0"/>
                <a:ea typeface="黑体" panose="02010609060101010101" pitchFamily="49" charset="-122"/>
                <a:sym typeface="Arial" panose="020B0604020202020204" pitchFamily="34" charset="0"/>
              </a:defRPr>
            </a:lvl9pPr>
          </a:lstStyle>
          <a:p>
            <a:r>
              <a:rPr lang="zh-CN" altLang="en-US" dirty="0" smtClean="0">
                <a:solidFill>
                  <a:srgbClr val="03735F"/>
                </a:solidFill>
              </a:rPr>
              <a:t>医师定期考核下一步的工作</a:t>
            </a:r>
            <a:endParaRPr lang="zh-CN" altLang="en-US" dirty="0">
              <a:solidFill>
                <a:srgbClr val="03735F"/>
              </a:solidFill>
            </a:endParaRPr>
          </a:p>
        </p:txBody>
      </p:sp>
      <p:sp>
        <p:nvSpPr>
          <p:cNvPr id="3" name="矩形 2"/>
          <p:cNvSpPr/>
          <p:nvPr/>
        </p:nvSpPr>
        <p:spPr>
          <a:xfrm>
            <a:off x="1000100" y="1142990"/>
            <a:ext cx="7488832" cy="3016210"/>
          </a:xfrm>
          <a:prstGeom prst="rect">
            <a:avLst/>
          </a:prstGeom>
        </p:spPr>
        <p:txBody>
          <a:bodyPr wrap="square">
            <a:spAutoFit/>
          </a:bodyPr>
          <a:lstStyle/>
          <a:p>
            <a:pPr marL="0" indent="0" algn="just">
              <a:lnSpc>
                <a:spcPts val="3500"/>
              </a:lnSpc>
              <a:spcBef>
                <a:spcPts val="0"/>
              </a:spcBef>
              <a:spcAft>
                <a:spcPts val="600"/>
              </a:spcAft>
              <a:buFont typeface="Wingdings" pitchFamily="2" charset="2"/>
              <a:buChar char="u"/>
            </a:pPr>
            <a:r>
              <a:rPr lang="zh-CN" altLang="en-US" sz="2200" noProof="1" smtClean="0">
                <a:solidFill>
                  <a:schemeClr val="tx1">
                    <a:lumMod val="50000"/>
                  </a:schemeClr>
                </a:solidFill>
                <a:latin typeface="华文黑体" charset="-122"/>
                <a:ea typeface="华文黑体" charset="-122"/>
              </a:rPr>
              <a:t>委托中国医师协会全面推行医师定期考核，系统评价医师业务水平、工作成绩和职业道德，细化量化考核指标，开展执业记录记分，强化过程管理，建立长效奖惩机制，促进依法行医、以德润医</a:t>
            </a:r>
            <a:r>
              <a:rPr lang="en-US" altLang="zh-CN" sz="2200" noProof="1" smtClean="0">
                <a:solidFill>
                  <a:schemeClr val="tx1">
                    <a:lumMod val="50000"/>
                  </a:schemeClr>
                </a:solidFill>
                <a:latin typeface="华文黑体" charset="-122"/>
                <a:ea typeface="华文黑体" charset="-122"/>
              </a:rPr>
              <a:t>——</a:t>
            </a:r>
            <a:r>
              <a:rPr lang="zh-CN" altLang="en-US" sz="2200" noProof="1" smtClean="0">
                <a:solidFill>
                  <a:schemeClr val="tx1">
                    <a:lumMod val="50000"/>
                  </a:schemeClr>
                </a:solidFill>
                <a:latin typeface="华文黑体" charset="-122"/>
                <a:ea typeface="华文黑体" charset="-122"/>
              </a:rPr>
              <a:t>工作方向</a:t>
            </a:r>
            <a:endParaRPr lang="en-US" altLang="zh-CN" sz="2200" noProof="1" smtClean="0">
              <a:solidFill>
                <a:schemeClr val="tx1">
                  <a:lumMod val="50000"/>
                </a:schemeClr>
              </a:solidFill>
              <a:latin typeface="华文黑体" charset="-122"/>
              <a:ea typeface="华文黑体" charset="-122"/>
            </a:endParaRPr>
          </a:p>
          <a:p>
            <a:pPr marL="0" indent="0" algn="just">
              <a:lnSpc>
                <a:spcPts val="3500"/>
              </a:lnSpc>
              <a:spcBef>
                <a:spcPts val="1200"/>
              </a:spcBef>
              <a:spcAft>
                <a:spcPts val="600"/>
              </a:spcAft>
              <a:buFont typeface="Wingdings" pitchFamily="2" charset="2"/>
              <a:buChar char="u"/>
            </a:pPr>
            <a:r>
              <a:rPr lang="zh-CN" altLang="en-US" sz="2200" noProof="1" smtClean="0">
                <a:solidFill>
                  <a:schemeClr val="tx1">
                    <a:lumMod val="50000"/>
                  </a:schemeClr>
                </a:solidFill>
                <a:latin typeface="华文黑体" charset="-122"/>
                <a:ea typeface="华文黑体" charset="-122"/>
              </a:rPr>
              <a:t>在“下一步工作安排”中指出，继续做好医师定期考核工作</a:t>
            </a:r>
            <a:r>
              <a:rPr lang="en-US" altLang="zh-CN" sz="2200" noProof="1" smtClean="0">
                <a:solidFill>
                  <a:schemeClr val="tx1">
                    <a:lumMod val="50000"/>
                  </a:schemeClr>
                </a:solidFill>
                <a:latin typeface="华文黑体" charset="-122"/>
                <a:ea typeface="华文黑体" charset="-122"/>
              </a:rPr>
              <a:t>——</a:t>
            </a:r>
            <a:r>
              <a:rPr lang="zh-CN" altLang="en-US" sz="2200" noProof="1" smtClean="0">
                <a:solidFill>
                  <a:schemeClr val="tx1">
                    <a:lumMod val="50000"/>
                  </a:schemeClr>
                </a:solidFill>
                <a:latin typeface="华文黑体" charset="-122"/>
                <a:ea typeface="华文黑体" charset="-122"/>
              </a:rPr>
              <a:t>工作要求</a:t>
            </a:r>
            <a:endParaRPr lang="zh-CN" altLang="en-US" sz="2200" noProof="1">
              <a:solidFill>
                <a:schemeClr val="tx1">
                  <a:lumMod val="50000"/>
                </a:schemeClr>
              </a:solidFill>
              <a:latin typeface="华文黑体" charset="-122"/>
              <a:ea typeface="华文黑体" charset="-122"/>
            </a:endParaRPr>
          </a:p>
        </p:txBody>
      </p:sp>
    </p:spTree>
    <p:custDataLst>
      <p:tags r:id="rId1"/>
    </p:custDataLst>
    <p:extLst>
      <p:ext uri="{BB962C8B-B14F-4D97-AF65-F5344CB8AC3E}">
        <p14:creationId xmlns:p14="http://schemas.microsoft.com/office/powerpoint/2010/main" xmlns="" val="1809058987"/>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1.jpeg" descr="dise"/>
          <p:cNvPicPr>
            <a:picLocks noChangeArrowheads="1"/>
          </p:cNvPicPr>
          <p:nvPr/>
        </p:nvPicPr>
        <p:blipFill>
          <a:blip r:embed="rId2" cstate="print"/>
          <a:srcRect/>
          <a:stretch>
            <a:fillRect/>
          </a:stretch>
        </p:blipFill>
        <p:spPr bwMode="auto">
          <a:xfrm>
            <a:off x="-3175" y="0"/>
            <a:ext cx="9144000" cy="5175250"/>
          </a:xfrm>
          <a:prstGeom prst="rect">
            <a:avLst/>
          </a:prstGeom>
          <a:noFill/>
          <a:ln w="12700">
            <a:noFill/>
            <a:miter lim="800000"/>
            <a:headEnd/>
            <a:tailEnd/>
          </a:ln>
        </p:spPr>
      </p:pic>
      <p:pic>
        <p:nvPicPr>
          <p:cNvPr id="40963" name="image2.png"/>
          <p:cNvPicPr>
            <a:picLocks noChangeArrowheads="1"/>
          </p:cNvPicPr>
          <p:nvPr/>
        </p:nvPicPr>
        <p:blipFill>
          <a:blip r:embed="rId3" cstate="print"/>
          <a:srcRect/>
          <a:stretch>
            <a:fillRect/>
          </a:stretch>
        </p:blipFill>
        <p:spPr bwMode="auto">
          <a:xfrm>
            <a:off x="7143768" y="214297"/>
            <a:ext cx="1143008" cy="1214446"/>
          </a:xfrm>
          <a:prstGeom prst="rect">
            <a:avLst/>
          </a:prstGeom>
          <a:noFill/>
          <a:ln w="12700">
            <a:noFill/>
            <a:miter lim="800000"/>
            <a:headEnd/>
            <a:tailEnd/>
          </a:ln>
        </p:spPr>
      </p:pic>
      <p:sp>
        <p:nvSpPr>
          <p:cNvPr id="3" name="文本框 2"/>
          <p:cNvSpPr txBox="1"/>
          <p:nvPr/>
        </p:nvSpPr>
        <p:spPr>
          <a:xfrm>
            <a:off x="-3175" y="1923573"/>
            <a:ext cx="9144000" cy="1404000"/>
          </a:xfrm>
          <a:prstGeom prst="rect">
            <a:avLst/>
          </a:prstGeom>
          <a:solidFill>
            <a:srgbClr val="03735F"/>
          </a:solidFill>
          <a:effectLst>
            <a:glow>
              <a:schemeClr val="accent1">
                <a:alpha val="40000"/>
              </a:schemeClr>
            </a:glow>
          </a:effectLst>
        </p:spPr>
        <p:txBody>
          <a:bodyPr>
            <a:spAutoFit/>
          </a:bodyPr>
          <a:lstStyle/>
          <a:p>
            <a:pPr eaLnBrk="1" hangingPunct="1">
              <a:buFont typeface="Arial" panose="020B0604020202020204" pitchFamily="34" charset="0"/>
              <a:buNone/>
              <a:defRPr/>
            </a:pPr>
            <a:endParaRPr lang="zh-CN" altLang="en-US" noProof="1"/>
          </a:p>
        </p:txBody>
      </p:sp>
      <p:sp>
        <p:nvSpPr>
          <p:cNvPr id="2" name="文本框 1"/>
          <p:cNvSpPr txBox="1"/>
          <p:nvPr/>
        </p:nvSpPr>
        <p:spPr>
          <a:xfrm>
            <a:off x="3384776" y="1962418"/>
            <a:ext cx="3059432" cy="1323439"/>
          </a:xfrm>
          <a:prstGeom prst="rect">
            <a:avLst/>
          </a:prstGeom>
          <a:noFill/>
        </p:spPr>
        <p:txBody>
          <a:bodyPr>
            <a:spAutoFit/>
            <a:scene3d>
              <a:camera prst="orthographicFront"/>
              <a:lightRig rig="threePt" dir="t"/>
            </a:scene3d>
          </a:bodyPr>
          <a:lstStyle/>
          <a:p>
            <a:pPr algn="ctr" eaLnBrk="1" hangingPunct="1">
              <a:buFont typeface="Arial" panose="020B0604020202020204" pitchFamily="34" charset="0"/>
              <a:buNone/>
              <a:defRPr/>
            </a:pPr>
            <a:r>
              <a:rPr lang="zh-CN" altLang="en-US" sz="8000" noProof="1" smtClean="0">
                <a:solidFill>
                  <a:schemeClr val="accent1"/>
                </a:solidFill>
                <a:effectLst>
                  <a:outerShdw blurRad="38100" dist="25400" dir="5400000" algn="ctr" rotWithShape="0">
                    <a:srgbClr val="6E747A">
                      <a:alpha val="43000"/>
                    </a:srgbClr>
                  </a:outerShdw>
                </a:effectLst>
                <a:latin typeface="STHeiti Light" charset="-122"/>
                <a:ea typeface="STHeiti Light" charset="-122"/>
                <a:cs typeface="STHeiti Light" charset="-122"/>
              </a:rPr>
              <a:t>谢 谢</a:t>
            </a:r>
            <a:r>
              <a:rPr lang="zh-CN" altLang="en-US" sz="8000" noProof="1">
                <a:solidFill>
                  <a:schemeClr val="accent1"/>
                </a:solidFill>
                <a:effectLst>
                  <a:outerShdw blurRad="38100" dist="25400" dir="5400000" algn="ctr" rotWithShape="0">
                    <a:srgbClr val="6E747A">
                      <a:alpha val="43000"/>
                    </a:srgbClr>
                  </a:outerShdw>
                </a:effectLst>
                <a:latin typeface="STHeiti Light" charset="-122"/>
                <a:ea typeface="STHeiti Light" charset="-122"/>
                <a:cs typeface="STHeiti Light" charset="-122"/>
              </a:rPr>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a:t>
            </a:r>
            <a:r>
              <a:rPr lang="zh-CN" altLang="en-US" smtClean="0">
                <a:solidFill>
                  <a:srgbClr val="03735F"/>
                </a:solidFill>
              </a:rPr>
              <a:t>的法律依据</a:t>
            </a:r>
            <a:endParaRPr lang="zh-CN" altLang="en-US" dirty="0">
              <a:solidFill>
                <a:srgbClr val="03735F"/>
              </a:solidFill>
            </a:endParaRPr>
          </a:p>
        </p:txBody>
      </p:sp>
      <p:sp>
        <p:nvSpPr>
          <p:cNvPr id="70" name="矩形 69"/>
          <p:cNvSpPr/>
          <p:nvPr/>
        </p:nvSpPr>
        <p:spPr>
          <a:xfrm>
            <a:off x="899592" y="1779662"/>
            <a:ext cx="7344816" cy="1554272"/>
          </a:xfrm>
          <a:prstGeom prst="rect">
            <a:avLst/>
          </a:prstGeom>
        </p:spPr>
        <p:txBody>
          <a:bodyPr wrap="square">
            <a:spAutoFit/>
          </a:bodyPr>
          <a:lstStyle/>
          <a:p>
            <a:pPr marL="0" indent="0" eaLnBrk="1" hangingPunct="1">
              <a:lnSpc>
                <a:spcPct val="150000"/>
              </a:lnSpc>
              <a:spcAft>
                <a:spcPts val="600"/>
              </a:spcAft>
              <a:buFontTx/>
              <a:buNone/>
            </a:pPr>
            <a:r>
              <a:rPr lang="en-US" altLang="zh-CN" sz="3200" b="1" dirty="0" smtClean="0">
                <a:solidFill>
                  <a:srgbClr val="000000"/>
                </a:solidFill>
                <a:latin typeface="华文黑体" charset="-122"/>
                <a:ea typeface="华文黑体" charset="-122"/>
              </a:rPr>
              <a:t>《</a:t>
            </a:r>
            <a:r>
              <a:rPr lang="zh-CN" altLang="en-US" sz="3200" b="1" dirty="0" smtClean="0">
                <a:solidFill>
                  <a:srgbClr val="000000"/>
                </a:solidFill>
                <a:latin typeface="华文黑体" charset="-122"/>
                <a:ea typeface="华文黑体" charset="-122"/>
              </a:rPr>
              <a:t>中华人民共和国执业医师法</a:t>
            </a:r>
            <a:r>
              <a:rPr lang="en-US" altLang="zh-CN" sz="3200" b="1" dirty="0" smtClean="0">
                <a:solidFill>
                  <a:srgbClr val="000000"/>
                </a:solidFill>
                <a:latin typeface="华文黑体" charset="-122"/>
                <a:ea typeface="华文黑体" charset="-122"/>
              </a:rPr>
              <a:t>》</a:t>
            </a:r>
          </a:p>
          <a:p>
            <a:pPr marL="0" indent="0" algn="r" eaLnBrk="1" hangingPunct="1">
              <a:lnSpc>
                <a:spcPct val="150000"/>
              </a:lnSpc>
              <a:spcAft>
                <a:spcPts val="600"/>
              </a:spcAft>
              <a:buFontTx/>
              <a:buNone/>
            </a:pPr>
            <a:r>
              <a:rPr lang="en-US" altLang="zh-CN" sz="2800" dirty="0" smtClean="0">
                <a:solidFill>
                  <a:srgbClr val="000000"/>
                </a:solidFill>
                <a:latin typeface="华文黑体" charset="-122"/>
                <a:ea typeface="华文黑体" charset="-122"/>
              </a:rPr>
              <a:t>(1999</a:t>
            </a:r>
            <a:r>
              <a:rPr lang="zh-CN" altLang="en-US" sz="2800" dirty="0" smtClean="0">
                <a:solidFill>
                  <a:srgbClr val="000000"/>
                </a:solidFill>
                <a:latin typeface="华文黑体" charset="-122"/>
                <a:ea typeface="华文黑体" charset="-122"/>
              </a:rPr>
              <a:t>年</a:t>
            </a:r>
            <a:r>
              <a:rPr lang="en-US" altLang="zh-CN" sz="2800" dirty="0" smtClean="0">
                <a:solidFill>
                  <a:srgbClr val="000000"/>
                </a:solidFill>
                <a:latin typeface="华文黑体" charset="-122"/>
                <a:ea typeface="华文黑体" charset="-122"/>
              </a:rPr>
              <a:t>5</a:t>
            </a:r>
            <a:r>
              <a:rPr lang="zh-CN" altLang="en-US" sz="2800" dirty="0" smtClean="0">
                <a:solidFill>
                  <a:srgbClr val="000000"/>
                </a:solidFill>
                <a:latin typeface="华文黑体" charset="-122"/>
                <a:ea typeface="华文黑体" charset="-122"/>
              </a:rPr>
              <a:t>月</a:t>
            </a:r>
            <a:r>
              <a:rPr lang="en-US" altLang="zh-CN" sz="2800" dirty="0" smtClean="0">
                <a:solidFill>
                  <a:srgbClr val="000000"/>
                </a:solidFill>
                <a:latin typeface="华文黑体" charset="-122"/>
                <a:ea typeface="华文黑体" charset="-122"/>
              </a:rPr>
              <a:t>1</a:t>
            </a:r>
            <a:r>
              <a:rPr lang="zh-CN" altLang="en-US" sz="2800" dirty="0" smtClean="0">
                <a:solidFill>
                  <a:srgbClr val="000000"/>
                </a:solidFill>
                <a:latin typeface="华文黑体" charset="-122"/>
                <a:ea typeface="华文黑体" charset="-122"/>
              </a:rPr>
              <a:t>日起施行</a:t>
            </a:r>
            <a:r>
              <a:rPr lang="en-US" altLang="zh-CN" sz="2800" dirty="0" smtClean="0">
                <a:solidFill>
                  <a:srgbClr val="000000"/>
                </a:solidFill>
                <a:latin typeface="华文黑体" charset="-122"/>
                <a:ea typeface="华文黑体" charset="-122"/>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矩形 7"/>
          <p:cNvSpPr>
            <a:spLocks noChangeArrowheads="1"/>
          </p:cNvSpPr>
          <p:nvPr/>
        </p:nvSpPr>
        <p:spPr bwMode="auto">
          <a:xfrm>
            <a:off x="2267744" y="928676"/>
            <a:ext cx="642937" cy="3926716"/>
          </a:xfrm>
          <a:prstGeom prst="rect">
            <a:avLst/>
          </a:prstGeom>
          <a:noFill/>
          <a:ln w="9525">
            <a:noFill/>
            <a:miter lim="800000"/>
            <a:headEnd/>
            <a:tailEnd/>
          </a:ln>
        </p:spPr>
        <p:txBody>
          <a:bodyPr>
            <a:spAutoFit/>
          </a:bodyPr>
          <a:lstStyle/>
          <a:p>
            <a:pPr algn="ctr">
              <a:lnSpc>
                <a:spcPts val="2300"/>
              </a:lnSpc>
            </a:pPr>
            <a:r>
              <a:rPr lang="zh-CN" altLang="en-US" sz="2000" dirty="0">
                <a:solidFill>
                  <a:srgbClr val="C00000"/>
                </a:solidFill>
                <a:latin typeface="微软雅黑" pitchFamily="34" charset="-122"/>
                <a:ea typeface="微软雅黑" pitchFamily="34" charset="-122"/>
              </a:rPr>
              <a:t>中华人民共和国</a:t>
            </a:r>
            <a:endParaRPr lang="en-US" altLang="zh-CN" sz="2000" dirty="0">
              <a:solidFill>
                <a:srgbClr val="C00000"/>
              </a:solidFill>
              <a:latin typeface="微软雅黑" pitchFamily="34" charset="-122"/>
              <a:ea typeface="微软雅黑" pitchFamily="34" charset="-122"/>
            </a:endParaRPr>
          </a:p>
          <a:p>
            <a:pPr algn="ctr">
              <a:lnSpc>
                <a:spcPts val="2300"/>
              </a:lnSpc>
            </a:pPr>
            <a:r>
              <a:rPr lang="zh-CN" altLang="en-US" sz="2000" dirty="0">
                <a:solidFill>
                  <a:srgbClr val="C00000"/>
                </a:solidFill>
                <a:latin typeface="微软雅黑" pitchFamily="34" charset="-122"/>
                <a:ea typeface="微软雅黑" pitchFamily="34" charset="-122"/>
              </a:rPr>
              <a:t>主席令第五号</a:t>
            </a:r>
          </a:p>
        </p:txBody>
      </p:sp>
      <p:pic>
        <p:nvPicPr>
          <p:cNvPr id="1028" name="Picture 4" descr="http://img.zhigou.com/images/01/113/152113/39680.jpg"/>
          <p:cNvPicPr>
            <a:picLocks noChangeAspect="1" noChangeArrowheads="1"/>
          </p:cNvPicPr>
          <p:nvPr/>
        </p:nvPicPr>
        <p:blipFill>
          <a:blip r:embed="rId2" cstate="print"/>
          <a:srcRect/>
          <a:stretch>
            <a:fillRect/>
          </a:stretch>
        </p:blipFill>
        <p:spPr bwMode="auto">
          <a:xfrm>
            <a:off x="3141211" y="928676"/>
            <a:ext cx="3312368" cy="3825322"/>
          </a:xfrm>
          <a:prstGeom prst="rect">
            <a:avLst/>
          </a:prstGeom>
          <a:noFill/>
          <a:ln w="9525">
            <a:noFill/>
            <a:miter lim="800000"/>
            <a:headEnd/>
            <a:tailEnd/>
          </a:ln>
        </p:spPr>
      </p:pic>
      <p:sp>
        <p:nvSpPr>
          <p:cNvPr id="4"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a:t>
            </a:r>
            <a:r>
              <a:rPr lang="zh-CN" altLang="en-US" smtClean="0">
                <a:solidFill>
                  <a:srgbClr val="03735F"/>
                </a:solidFill>
              </a:rPr>
              <a:t>的法律依据</a:t>
            </a:r>
            <a:endParaRPr lang="zh-CN" altLang="en-US" dirty="0">
              <a:solidFill>
                <a:srgbClr val="03735F"/>
              </a:solidFill>
            </a:endParaRPr>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142976" y="1347614"/>
            <a:ext cx="6858048" cy="2954655"/>
          </a:xfrm>
          <a:prstGeom prst="rect">
            <a:avLst/>
          </a:prstGeom>
        </p:spPr>
        <p:txBody>
          <a:bodyPr wrap="square">
            <a:spAutoFit/>
          </a:bodyPr>
          <a:lstStyle/>
          <a:p>
            <a:pPr algn="just" eaLnBrk="1">
              <a:lnSpc>
                <a:spcPct val="150000"/>
              </a:lnSpc>
              <a:spcBef>
                <a:spcPts val="0"/>
              </a:spcBef>
              <a:spcAft>
                <a:spcPts val="0"/>
              </a:spcAft>
            </a:pPr>
            <a:r>
              <a:rPr lang="zh-CN" altLang="zh-CN" sz="2800" dirty="0">
                <a:solidFill>
                  <a:schemeClr val="accent4">
                    <a:lumMod val="65000"/>
                    <a:lumOff val="35000"/>
                  </a:schemeClr>
                </a:solidFill>
                <a:latin typeface="华文黑体" charset="-122"/>
                <a:ea typeface="华文黑体" charset="-122"/>
              </a:rPr>
              <a:t>第三十一条 受县级以上人民政府卫生行政部门委托的机构或者组织应当按照医师执业标准，对医师的业务水平、工作成绩和职业道德状况进行</a:t>
            </a:r>
            <a:r>
              <a:rPr lang="zh-CN" altLang="zh-CN" sz="2800" dirty="0">
                <a:solidFill>
                  <a:srgbClr val="FF0000"/>
                </a:solidFill>
                <a:latin typeface="华文黑体" charset="-122"/>
                <a:ea typeface="华文黑体" charset="-122"/>
              </a:rPr>
              <a:t>定期考核</a:t>
            </a:r>
            <a:r>
              <a:rPr lang="zh-CN" altLang="zh-CN" sz="2800" dirty="0">
                <a:solidFill>
                  <a:schemeClr val="accent4">
                    <a:lumMod val="65000"/>
                    <a:lumOff val="35000"/>
                  </a:schemeClr>
                </a:solidFill>
                <a:latin typeface="华文黑体" charset="-122"/>
                <a:ea typeface="华文黑体" charset="-122"/>
              </a:rPr>
              <a:t>。</a:t>
            </a:r>
            <a:endParaRPr lang="en-US" altLang="zh-CN" sz="2800" dirty="0">
              <a:solidFill>
                <a:schemeClr val="accent4">
                  <a:lumMod val="65000"/>
                  <a:lumOff val="35000"/>
                </a:schemeClr>
              </a:solidFill>
              <a:latin typeface="华文黑体" charset="-122"/>
              <a:ea typeface="华文黑体" charset="-122"/>
            </a:endParaRPr>
          </a:p>
          <a:p>
            <a:pPr algn="just" eaLnBrk="1">
              <a:spcBef>
                <a:spcPts val="0"/>
              </a:spcBef>
              <a:spcAft>
                <a:spcPts val="0"/>
              </a:spcAft>
            </a:pPr>
            <a:endParaRPr lang="zh-CN" altLang="en-US" dirty="0" smtClean="0">
              <a:solidFill>
                <a:schemeClr val="accent4">
                  <a:lumMod val="65000"/>
                  <a:lumOff val="35000"/>
                </a:schemeClr>
              </a:solidFill>
              <a:latin typeface="华文黑体" charset="-122"/>
              <a:ea typeface="华文黑体" charset="-122"/>
            </a:endParaRPr>
          </a:p>
        </p:txBody>
      </p:sp>
      <p:sp>
        <p:nvSpPr>
          <p:cNvPr id="5"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a:t>
            </a:r>
            <a:r>
              <a:rPr lang="zh-CN" altLang="en-US" smtClean="0">
                <a:solidFill>
                  <a:srgbClr val="03735F"/>
                </a:solidFill>
              </a:rPr>
              <a:t>的法律依据</a:t>
            </a:r>
            <a:endParaRPr lang="zh-CN" altLang="en-US" dirty="0">
              <a:solidFill>
                <a:srgbClr val="03735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857224" y="1142990"/>
            <a:ext cx="7572428" cy="3400418"/>
          </a:xfrm>
          <a:prstGeom prst="rect">
            <a:avLst/>
          </a:prstGeom>
        </p:spPr>
        <p:txBody>
          <a:bodyPr wrap="square">
            <a:spAutoFit/>
          </a:bodyPr>
          <a:lstStyle/>
          <a:p>
            <a:pPr algn="just" eaLnBrk="1">
              <a:lnSpc>
                <a:spcPts val="3100"/>
              </a:lnSpc>
              <a:spcBef>
                <a:spcPts val="0"/>
              </a:spcBef>
              <a:spcAft>
                <a:spcPts val="0"/>
              </a:spcAft>
            </a:pPr>
            <a:r>
              <a:rPr lang="en-US" altLang="zh-CN" sz="2400" dirty="0" smtClean="0">
                <a:solidFill>
                  <a:schemeClr val="accent4">
                    <a:lumMod val="65000"/>
                    <a:lumOff val="35000"/>
                  </a:schemeClr>
                </a:solidFill>
                <a:latin typeface="华文黑体" charset="-122"/>
                <a:ea typeface="华文黑体" charset="-122"/>
              </a:rPr>
              <a:t>    </a:t>
            </a:r>
            <a:r>
              <a:rPr lang="zh-CN" altLang="zh-CN" sz="2400" dirty="0" smtClean="0">
                <a:solidFill>
                  <a:schemeClr val="accent4">
                    <a:lumMod val="65000"/>
                    <a:lumOff val="35000"/>
                  </a:schemeClr>
                </a:solidFill>
                <a:latin typeface="华文黑体" charset="-122"/>
                <a:ea typeface="华文黑体" charset="-122"/>
              </a:rPr>
              <a:t>对医师</a:t>
            </a:r>
            <a:r>
              <a:rPr lang="zh-CN" altLang="zh-CN" sz="2400" dirty="0">
                <a:solidFill>
                  <a:schemeClr val="accent4">
                    <a:lumMod val="65000"/>
                    <a:lumOff val="35000"/>
                  </a:schemeClr>
                </a:solidFill>
                <a:latin typeface="华文黑体" charset="-122"/>
                <a:ea typeface="华文黑体" charset="-122"/>
              </a:rPr>
              <a:t>的考核结果，考核机构应当报告准予注册的卫生行政部门备案</a:t>
            </a:r>
            <a:r>
              <a:rPr lang="zh-CN" altLang="zh-CN" sz="2400" dirty="0" smtClean="0">
                <a:solidFill>
                  <a:schemeClr val="accent4">
                    <a:lumMod val="65000"/>
                    <a:lumOff val="35000"/>
                  </a:schemeClr>
                </a:solidFill>
                <a:latin typeface="华文黑体" charset="-122"/>
                <a:ea typeface="华文黑体" charset="-122"/>
              </a:rPr>
              <a:t>。</a:t>
            </a:r>
            <a:endParaRPr lang="zh-CN" altLang="en-US" sz="2400" dirty="0" smtClean="0">
              <a:solidFill>
                <a:schemeClr val="accent4">
                  <a:lumMod val="65000"/>
                  <a:lumOff val="35000"/>
                </a:schemeClr>
              </a:solidFill>
              <a:latin typeface="华文黑体" charset="-122"/>
              <a:ea typeface="华文黑体" charset="-122"/>
            </a:endParaRPr>
          </a:p>
          <a:p>
            <a:pPr algn="just" eaLnBrk="1">
              <a:lnSpc>
                <a:spcPts val="3100"/>
              </a:lnSpc>
              <a:spcBef>
                <a:spcPts val="1200"/>
              </a:spcBef>
              <a:spcAft>
                <a:spcPts val="0"/>
              </a:spcAft>
            </a:pPr>
            <a:r>
              <a:rPr lang="zh-CN" altLang="en-US" sz="2400" dirty="0" smtClean="0">
                <a:solidFill>
                  <a:schemeClr val="accent4">
                    <a:lumMod val="65000"/>
                    <a:lumOff val="35000"/>
                  </a:schemeClr>
                </a:solidFill>
                <a:latin typeface="华文黑体" charset="-122"/>
                <a:ea typeface="华文黑体" charset="-122"/>
              </a:rPr>
              <a:t>    对</a:t>
            </a:r>
            <a:r>
              <a:rPr lang="zh-CN" altLang="en-US" sz="2400" dirty="0">
                <a:solidFill>
                  <a:schemeClr val="accent4">
                    <a:lumMod val="65000"/>
                    <a:lumOff val="35000"/>
                  </a:schemeClr>
                </a:solidFill>
                <a:latin typeface="华文黑体" charset="-122"/>
                <a:ea typeface="华文黑体" charset="-122"/>
              </a:rPr>
              <a:t>考核不合格的医师，县级以上人民政府卫生行政部门可以责令其暂停执业活动三个月至六个月，并接受培训和继续医学教育。暂停执业活动期满，再次进行考核，对考核合格的，允许其继续执业；对考核不合格的，由县级以上人民政府卫生行政部门注销注册，收回医师执业证书。</a:t>
            </a:r>
            <a:endParaRPr lang="en-US" altLang="zh-CN" sz="2400" dirty="0">
              <a:solidFill>
                <a:schemeClr val="accent4">
                  <a:lumMod val="65000"/>
                  <a:lumOff val="35000"/>
                </a:schemeClr>
              </a:solidFill>
              <a:latin typeface="华文黑体" charset="-122"/>
              <a:ea typeface="华文黑体" charset="-122"/>
            </a:endParaRPr>
          </a:p>
        </p:txBody>
      </p:sp>
      <p:sp>
        <p:nvSpPr>
          <p:cNvPr id="5"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定考工作的法律依据</a:t>
            </a:r>
            <a:endParaRPr lang="zh-CN" altLang="en-US" dirty="0">
              <a:solidFill>
                <a:srgbClr val="03735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939743" y="1851670"/>
            <a:ext cx="7715304" cy="1308884"/>
          </a:xfrm>
          <a:prstGeom prst="rect">
            <a:avLst/>
          </a:prstGeom>
        </p:spPr>
        <p:txBody>
          <a:bodyPr wrap="square">
            <a:spAutoFit/>
          </a:bodyPr>
          <a:lstStyle/>
          <a:p>
            <a:pPr algn="just" eaLnBrk="1">
              <a:lnSpc>
                <a:spcPct val="150000"/>
              </a:lnSpc>
              <a:spcBef>
                <a:spcPts val="0"/>
              </a:spcBef>
              <a:spcAft>
                <a:spcPts val="0"/>
              </a:spcAft>
            </a:pPr>
            <a:r>
              <a:rPr lang="zh-CN" altLang="en-US" sz="2800" dirty="0">
                <a:solidFill>
                  <a:schemeClr val="accent4">
                    <a:lumMod val="65000"/>
                    <a:lumOff val="35000"/>
                  </a:schemeClr>
                </a:solidFill>
                <a:latin typeface="华文黑体" charset="-122"/>
                <a:ea typeface="华文黑体" charset="-122"/>
              </a:rPr>
              <a:t>第三十二条 县级以上人民政府卫生行政部门负责指导、检查和监督医师考核工作。</a:t>
            </a:r>
            <a:endParaRPr lang="en-US" altLang="zh-CN" sz="2800" dirty="0">
              <a:solidFill>
                <a:schemeClr val="accent4">
                  <a:lumMod val="65000"/>
                  <a:lumOff val="35000"/>
                </a:schemeClr>
              </a:solidFill>
              <a:latin typeface="华文黑体" charset="-122"/>
              <a:ea typeface="华文黑体" charset="-122"/>
            </a:endParaRPr>
          </a:p>
        </p:txBody>
      </p:sp>
      <p:sp>
        <p:nvSpPr>
          <p:cNvPr id="5" name="标题 3"/>
          <p:cNvSpPr>
            <a:spLocks noGrp="1"/>
          </p:cNvSpPr>
          <p:nvPr>
            <p:ph type="title"/>
          </p:nvPr>
        </p:nvSpPr>
        <p:spPr>
          <a:xfrm>
            <a:off x="2123728" y="195486"/>
            <a:ext cx="5347335" cy="570564"/>
          </a:xfrm>
        </p:spPr>
        <p:txBody>
          <a:bodyPr>
            <a:normAutofit fontScale="90000"/>
          </a:bodyPr>
          <a:lstStyle/>
          <a:p>
            <a:r>
              <a:rPr lang="zh-CN" altLang="en-US" dirty="0" smtClean="0">
                <a:solidFill>
                  <a:srgbClr val="03735F"/>
                </a:solidFill>
              </a:rPr>
              <a:t>定考工作</a:t>
            </a:r>
            <a:r>
              <a:rPr lang="zh-CN" altLang="en-US" smtClean="0">
                <a:solidFill>
                  <a:srgbClr val="03735F"/>
                </a:solidFill>
              </a:rPr>
              <a:t>的法律依据</a:t>
            </a:r>
            <a:endParaRPr lang="zh-CN" altLang="en-US" dirty="0">
              <a:solidFill>
                <a:srgbClr val="03735F"/>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1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2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3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ags/tag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03"/>
</p:tagLst>
</file>

<file path=ppt/theme/theme1.xml><?xml version="1.0" encoding="utf-8"?>
<a:theme xmlns:a="http://schemas.openxmlformats.org/drawingml/2006/main" name="默认设计模板">
  <a:themeElements>
    <a:clrScheme name="PPT10">
      <a:dk1>
        <a:srgbClr val="67841A"/>
      </a:dk1>
      <a:lt1>
        <a:srgbClr val="FFFFFF"/>
      </a:lt1>
      <a:dk2>
        <a:srgbClr val="8FC226"/>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fontScheme name="默认设计模板">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lnDef>
    <a:txDef>
      <a:spPr>
        <a:noFill/>
      </a:spPr>
      <a:bodyPr wrap="square" rtlCol="0" anchor="t">
        <a:spAutoFit/>
      </a:bodyPr>
      <a:lstStyle>
        <a:defPPr>
          <a:defRPr lang="zh-CN" altLang="en-US" sz="3600" b="1">
            <a:solidFill>
              <a:srgbClr val="03735F"/>
            </a:solidFill>
          </a:defRPr>
        </a:defPPr>
      </a:lstStyle>
    </a:tx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1199</TotalTime>
  <Pages>0</Pages>
  <Words>1785</Words>
  <Characters>0</Characters>
  <Application>Microsoft Office PowerPoint</Application>
  <DocSecurity>0</DocSecurity>
  <PresentationFormat>全屏显示(16:9)</PresentationFormat>
  <Lines>0</Lines>
  <Paragraphs>155</Paragraphs>
  <Slides>47</Slides>
  <Notes>31</Notes>
  <HiddenSlides>0</HiddenSlides>
  <MMClips>0</MMClips>
  <ScaleCrop>false</ScaleCrop>
  <HeadingPairs>
    <vt:vector size="4" baseType="variant">
      <vt:variant>
        <vt:lpstr>主题</vt:lpstr>
      </vt:variant>
      <vt:variant>
        <vt:i4>1</vt:i4>
      </vt:variant>
      <vt:variant>
        <vt:lpstr>幻灯片标题</vt:lpstr>
      </vt:variant>
      <vt:variant>
        <vt:i4>47</vt:i4>
      </vt:variant>
    </vt:vector>
  </HeadingPairs>
  <TitlesOfParts>
    <vt:vector size="48" baseType="lpstr">
      <vt:lpstr>默认设计模板</vt:lpstr>
      <vt:lpstr>幻灯片 1</vt:lpstr>
      <vt:lpstr>幻灯片 2</vt:lpstr>
      <vt:lpstr>幻灯片 3</vt:lpstr>
      <vt:lpstr>幻灯片 4</vt:lpstr>
      <vt:lpstr>定考工作的法律依据</vt:lpstr>
      <vt:lpstr>定考工作的法律依据</vt:lpstr>
      <vt:lpstr>定考工作的法律依据</vt:lpstr>
      <vt:lpstr>定考工作的法律依据</vt:lpstr>
      <vt:lpstr>定考工作的法律依据</vt:lpstr>
      <vt:lpstr>定考工作的法律依据</vt:lpstr>
      <vt:lpstr>定考工作的相关规章、规范性文件</vt:lpstr>
      <vt:lpstr>幻灯片 12</vt:lpstr>
      <vt:lpstr>幻灯片 13</vt:lpstr>
      <vt:lpstr>定考工作的相关规章、规范性文件</vt:lpstr>
      <vt:lpstr>定考工作的相关规章、规范性文件</vt:lpstr>
      <vt:lpstr>定考工作的定位</vt:lpstr>
      <vt:lpstr>定考工作的目标</vt:lpstr>
      <vt:lpstr>定考工作的方向</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wy</cp:lastModifiedBy>
  <cp:revision>403</cp:revision>
  <dcterms:created xsi:type="dcterms:W3CDTF">2016-05-24T03:37:55Z</dcterms:created>
  <dcterms:modified xsi:type="dcterms:W3CDTF">2019-07-11T02:01:27Z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2052-10.1.0.5866</vt:lpwstr>
  </property>
</Properties>
</file>